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6858000" cx="9144000"/>
  <p:notesSz cx="7010400" cy="9296400"/>
  <p:embeddedFontLst>
    <p:embeddedFont>
      <p:font typeface="Candara"/>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15">
          <p15:clr>
            <a:srgbClr val="A4A3A4"/>
          </p15:clr>
        </p15:guide>
        <p15:guide id="2" pos="2880">
          <p15:clr>
            <a:srgbClr val="A4A3A4"/>
          </p15:clr>
        </p15:guide>
      </p15:sldGuideLst>
    </p:ext>
    <p:ext uri="{2D200454-40CA-4A62-9FC3-DE9A4176ACB9}">
      <p15:notesGuideLst>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15" orient="horz"/>
        <p:guide pos="2880"/>
      </p:guideLst>
    </p:cSldViewPr>
  </p:slideViewPr>
  <p:notesViewPr>
    <p:cSldViewPr snapToGrid="0">
      <p:cViewPr varScale="1">
        <p:scale>
          <a:sx n="100" d="100"/>
          <a:sy n="100" d="100"/>
        </p:scale>
        <p:origin x="0" y="0"/>
      </p:cViewPr>
      <p:guideLst>
        <p:guide pos="2928" orient="horz"/>
        <p:guide pos="2208"/>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andara-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Candara-italic.fntdata"/><Relationship Id="rId10" Type="http://schemas.openxmlformats.org/officeDocument/2006/relationships/slide" Target="slides/slide5.xml"/><Relationship Id="rId32" Type="http://schemas.openxmlformats.org/officeDocument/2006/relationships/font" Target="fonts/Candara-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Candara-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37840" cy="464820"/>
          </a:xfrm>
          <a:prstGeom prst="rect">
            <a:avLst/>
          </a:prstGeom>
          <a:noFill/>
          <a:ln>
            <a:noFill/>
          </a:ln>
        </p:spPr>
        <p:txBody>
          <a:bodyPr anchorCtr="0" anchor="t" bIns="46575" lIns="93175" spcFirstLastPara="1" rIns="93175" wrap="square" tIns="46575">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972560" y="0"/>
            <a:ext cx="3037840" cy="464820"/>
          </a:xfrm>
          <a:prstGeom prst="rect">
            <a:avLst/>
          </a:prstGeom>
          <a:noFill/>
          <a:ln>
            <a:noFill/>
          </a:ln>
        </p:spPr>
        <p:txBody>
          <a:bodyPr anchorCtr="0" anchor="t" bIns="46575" lIns="93175" spcFirstLastPara="1" rIns="93175" wrap="square" tIns="46575">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934720" y="4415790"/>
            <a:ext cx="5140960" cy="4183380"/>
          </a:xfrm>
          <a:prstGeom prst="rect">
            <a:avLst/>
          </a:prstGeom>
          <a:noFill/>
          <a:ln>
            <a:noFill/>
          </a:ln>
        </p:spPr>
        <p:txBody>
          <a:bodyPr anchorCtr="0" anchor="t" bIns="46575" lIns="93175" spcFirstLastPara="1" rIns="93175" wrap="square" tIns="46575">
            <a:noAutofit/>
          </a:bodyPr>
          <a:lstStyle>
            <a:lvl1pPr indent="-228600" lvl="0" marL="4572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31580"/>
            <a:ext cx="3037840" cy="464820"/>
          </a:xfrm>
          <a:prstGeom prst="rect">
            <a:avLst/>
          </a:prstGeom>
          <a:noFill/>
          <a:ln>
            <a:noFill/>
          </a:ln>
        </p:spPr>
        <p:txBody>
          <a:bodyPr anchorCtr="0" anchor="b" bIns="46575" lIns="93175" spcFirstLastPara="1" rIns="93175" wrap="square" tIns="46575">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972560" y="8831580"/>
            <a:ext cx="3037840" cy="464820"/>
          </a:xfrm>
          <a:prstGeom prst="rect">
            <a:avLst/>
          </a:prstGeom>
          <a:noFill/>
          <a:ln>
            <a:noFill/>
          </a:ln>
        </p:spPr>
        <p:txBody>
          <a:bodyPr anchorCtr="0" anchor="b"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 name="Shape 36"/>
        <p:cNvGrpSpPr/>
        <p:nvPr/>
      </p:nvGrpSpPr>
      <p:grpSpPr>
        <a:xfrm>
          <a:off x="0" y="0"/>
          <a:ext cx="0" cy="0"/>
          <a:chOff x="0" y="0"/>
          <a:chExt cx="0" cy="0"/>
        </a:xfrm>
      </p:grpSpPr>
      <p:sp>
        <p:nvSpPr>
          <p:cNvPr id="37" name="Google Shape;37;p1:notes"/>
          <p:cNvSpPr txBox="1"/>
          <p:nvPr>
            <p:ph idx="12" type="sldNum"/>
          </p:nvPr>
        </p:nvSpPr>
        <p:spPr>
          <a:xfrm>
            <a:off x="3972560" y="8831580"/>
            <a:ext cx="3037840" cy="464820"/>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
        <p:nvSpPr>
          <p:cNvPr id="38" name="Google Shape;38;p1: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 name="Google Shape;39;p1:notes"/>
          <p:cNvSpPr txBox="1"/>
          <p:nvPr>
            <p:ph idx="1" type="body"/>
          </p:nvPr>
        </p:nvSpPr>
        <p:spPr>
          <a:xfrm>
            <a:off x="934720" y="4415790"/>
            <a:ext cx="514096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42f326f8ae_1_13: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42f326f8ae_1_13:notes"/>
          <p:cNvSpPr txBox="1"/>
          <p:nvPr>
            <p:ph idx="1" type="body"/>
          </p:nvPr>
        </p:nvSpPr>
        <p:spPr>
          <a:xfrm>
            <a:off x="934720" y="4415790"/>
            <a:ext cx="5141100" cy="4183500"/>
          </a:xfrm>
          <a:prstGeom prst="rect">
            <a:avLst/>
          </a:prstGeom>
        </p:spPr>
        <p:txBody>
          <a:bodyPr anchorCtr="0" anchor="t" bIns="46575" lIns="93175" spcFirstLastPara="1" rIns="93175" wrap="square" tIns="46575">
            <a:noAutofit/>
          </a:bodyPr>
          <a:lstStyle/>
          <a:p>
            <a:pPr indent="0" lvl="0" marL="0" rtl="0" algn="l">
              <a:spcBef>
                <a:spcPts val="360"/>
              </a:spcBef>
              <a:spcAft>
                <a:spcPts val="0"/>
              </a:spcAft>
              <a:buNone/>
            </a:pPr>
            <a:r>
              <a:t/>
            </a:r>
            <a:endParaRPr/>
          </a:p>
        </p:txBody>
      </p:sp>
      <p:sp>
        <p:nvSpPr>
          <p:cNvPr id="155" name="Google Shape;155;g142f326f8ae_1_13:notes"/>
          <p:cNvSpPr txBox="1"/>
          <p:nvPr>
            <p:ph idx="12" type="sldNum"/>
          </p:nvPr>
        </p:nvSpPr>
        <p:spPr>
          <a:xfrm>
            <a:off x="3972560" y="8831580"/>
            <a:ext cx="3037800" cy="4647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42f326f8ae_1_1: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42f326f8ae_1_1:notes"/>
          <p:cNvSpPr txBox="1"/>
          <p:nvPr>
            <p:ph idx="1" type="body"/>
          </p:nvPr>
        </p:nvSpPr>
        <p:spPr>
          <a:xfrm>
            <a:off x="934720" y="4415790"/>
            <a:ext cx="5141100" cy="4183500"/>
          </a:xfrm>
          <a:prstGeom prst="rect">
            <a:avLst/>
          </a:prstGeom>
        </p:spPr>
        <p:txBody>
          <a:bodyPr anchorCtr="0" anchor="t" bIns="46575" lIns="93175" spcFirstLastPara="1" rIns="93175" wrap="square" tIns="46575">
            <a:noAutofit/>
          </a:bodyPr>
          <a:lstStyle/>
          <a:p>
            <a:pPr indent="0" lvl="0" marL="0" rtl="0" algn="l">
              <a:spcBef>
                <a:spcPts val="360"/>
              </a:spcBef>
              <a:spcAft>
                <a:spcPts val="0"/>
              </a:spcAft>
              <a:buNone/>
            </a:pPr>
            <a:r>
              <a:t/>
            </a:r>
            <a:endParaRPr/>
          </a:p>
        </p:txBody>
      </p:sp>
      <p:sp>
        <p:nvSpPr>
          <p:cNvPr id="166" name="Google Shape;166;g142f326f8ae_1_1:notes"/>
          <p:cNvSpPr txBox="1"/>
          <p:nvPr>
            <p:ph idx="12" type="sldNum"/>
          </p:nvPr>
        </p:nvSpPr>
        <p:spPr>
          <a:xfrm>
            <a:off x="3972560" y="8831580"/>
            <a:ext cx="3037800" cy="4647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7:notes"/>
          <p:cNvSpPr txBox="1"/>
          <p:nvPr>
            <p:ph idx="1" type="body"/>
          </p:nvPr>
        </p:nvSpPr>
        <p:spPr>
          <a:xfrm>
            <a:off x="934720" y="4415790"/>
            <a:ext cx="5140960" cy="4183380"/>
          </a:xfrm>
          <a:prstGeom prst="rect">
            <a:avLst/>
          </a:prstGeom>
        </p:spPr>
        <p:txBody>
          <a:bodyPr anchorCtr="0" anchor="t" bIns="46575" lIns="93175" spcFirstLastPara="1" rIns="93175" wrap="square" tIns="46575">
            <a:noAutofit/>
          </a:bodyPr>
          <a:lstStyle/>
          <a:p>
            <a:pPr indent="0" lvl="0" marL="0" rtl="0" algn="l">
              <a:spcBef>
                <a:spcPts val="360"/>
              </a:spcBef>
              <a:spcAft>
                <a:spcPts val="0"/>
              </a:spcAft>
              <a:buNone/>
            </a:pPr>
            <a:r>
              <a:t/>
            </a:r>
            <a:endParaRPr/>
          </a:p>
        </p:txBody>
      </p:sp>
      <p:sp>
        <p:nvSpPr>
          <p:cNvPr id="178" name="Google Shape;178;p7: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8:notes"/>
          <p:cNvSpPr txBox="1"/>
          <p:nvPr>
            <p:ph idx="1" type="body"/>
          </p:nvPr>
        </p:nvSpPr>
        <p:spPr>
          <a:xfrm>
            <a:off x="934720" y="4415790"/>
            <a:ext cx="5140960" cy="4183380"/>
          </a:xfrm>
          <a:prstGeom prst="rect">
            <a:avLst/>
          </a:prstGeom>
        </p:spPr>
        <p:txBody>
          <a:bodyPr anchorCtr="0" anchor="t" bIns="46575" lIns="93175" spcFirstLastPara="1" rIns="93175" wrap="square" tIns="46575">
            <a:noAutofit/>
          </a:bodyPr>
          <a:lstStyle/>
          <a:p>
            <a:pPr indent="0" lvl="0" marL="0" rtl="0" algn="l">
              <a:spcBef>
                <a:spcPts val="360"/>
              </a:spcBef>
              <a:spcAft>
                <a:spcPts val="0"/>
              </a:spcAft>
              <a:buNone/>
            </a:pPr>
            <a:r>
              <a:rPr lang="en-US"/>
              <a:t>limited by </a:t>
            </a:r>
            <a:r>
              <a:rPr lang="en-US"/>
              <a:t>optimization scheme</a:t>
            </a:r>
            <a:endParaRPr/>
          </a:p>
          <a:p>
            <a:pPr indent="0" lvl="0" marL="0" rtl="0" algn="l">
              <a:spcBef>
                <a:spcPts val="360"/>
              </a:spcBef>
              <a:spcAft>
                <a:spcPts val="0"/>
              </a:spcAft>
              <a:buNone/>
            </a:pPr>
            <a:r>
              <a:rPr lang="en-US"/>
              <a:t>we resized the training image to maximal dimension 250px, so it is correspondent to researcher’s image and guarantees training speed</a:t>
            </a:r>
            <a:endParaRPr/>
          </a:p>
          <a:p>
            <a:pPr indent="0" lvl="0" marL="0" rtl="0" algn="l">
              <a:spcBef>
                <a:spcPts val="360"/>
              </a:spcBef>
              <a:spcAft>
                <a:spcPts val="0"/>
              </a:spcAft>
              <a:buNone/>
            </a:pPr>
            <a:r>
              <a:rPr lang="en-US"/>
              <a:t>50 random output</a:t>
            </a:r>
            <a:endParaRPr/>
          </a:p>
        </p:txBody>
      </p:sp>
      <p:sp>
        <p:nvSpPr>
          <p:cNvPr id="198" name="Google Shape;198;p8: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42f326f8ae_0_238:notes"/>
          <p:cNvSpPr txBox="1"/>
          <p:nvPr>
            <p:ph idx="1" type="body"/>
          </p:nvPr>
        </p:nvSpPr>
        <p:spPr>
          <a:xfrm>
            <a:off x="934720" y="4415790"/>
            <a:ext cx="5141100" cy="4183500"/>
          </a:xfrm>
          <a:prstGeom prst="rect">
            <a:avLst/>
          </a:prstGeom>
        </p:spPr>
        <p:txBody>
          <a:bodyPr anchorCtr="0" anchor="t" bIns="46575" lIns="93175" spcFirstLastPara="1" rIns="93175" wrap="square" tIns="46575">
            <a:noAutofit/>
          </a:bodyPr>
          <a:lstStyle/>
          <a:p>
            <a:pPr indent="0" lvl="0" marL="0" rtl="0" algn="l">
              <a:spcBef>
                <a:spcPts val="360"/>
              </a:spcBef>
              <a:spcAft>
                <a:spcPts val="0"/>
              </a:spcAft>
              <a:buNone/>
            </a:pPr>
            <a:r>
              <a:rPr lang="en-US"/>
              <a:t>50 images same dimension with input image, if we want to learn from finer scale or resize the output, we implement after getting 50 random outputs; here are some wider warren towers with more windows</a:t>
            </a:r>
            <a:endParaRPr/>
          </a:p>
        </p:txBody>
      </p:sp>
      <p:sp>
        <p:nvSpPr>
          <p:cNvPr id="220" name="Google Shape;220;g142f326f8ae_0_238: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9:notes"/>
          <p:cNvSpPr txBox="1"/>
          <p:nvPr>
            <p:ph idx="1" type="body"/>
          </p:nvPr>
        </p:nvSpPr>
        <p:spPr>
          <a:xfrm>
            <a:off x="934720" y="4415790"/>
            <a:ext cx="5140960" cy="4183380"/>
          </a:xfrm>
          <a:prstGeom prst="rect">
            <a:avLst/>
          </a:prstGeom>
        </p:spPr>
        <p:txBody>
          <a:bodyPr anchorCtr="0" anchor="t" bIns="46575" lIns="93175" spcFirstLastPara="1" rIns="93175" wrap="square" tIns="46575">
            <a:noAutofit/>
          </a:bodyPr>
          <a:lstStyle/>
          <a:p>
            <a:pPr indent="0" lvl="0" marL="0" rtl="0" algn="l">
              <a:spcBef>
                <a:spcPts val="360"/>
              </a:spcBef>
              <a:spcAft>
                <a:spcPts val="0"/>
              </a:spcAft>
              <a:buNone/>
            </a:pPr>
            <a:r>
              <a:rPr lang="en-US"/>
              <a:t>To quantify the realism of the generated images </a:t>
            </a:r>
            <a:r>
              <a:rPr lang="en-US">
                <a:solidFill>
                  <a:srgbClr val="FF0000"/>
                </a:solidFill>
              </a:rPr>
              <a:t>and how well they capture the internal statistics of the training image</a:t>
            </a:r>
            <a:r>
              <a:rPr lang="en-US"/>
              <a:t>, the researchers use Amazon Mechanical Turk (AMT) “Real/Fake” user study. They show workers paired images, where a fake image generated by SinGAN was presented against its real training image; and also unpaired images where either real or fake images are presented for them to distinguish. At the coarsest level, paired images has confusion 21.45% and unpaired has 42.9%. Since perfect confusion is at 50%, unpaired image evaluation proves very successful.</a:t>
            </a:r>
            <a:endParaRPr/>
          </a:p>
        </p:txBody>
      </p:sp>
      <p:sp>
        <p:nvSpPr>
          <p:cNvPr id="244" name="Google Shape;244;p9: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42f326f8ae_0_28: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42f326f8ae_0_28:notes"/>
          <p:cNvSpPr txBox="1"/>
          <p:nvPr>
            <p:ph idx="1" type="body"/>
          </p:nvPr>
        </p:nvSpPr>
        <p:spPr>
          <a:xfrm>
            <a:off x="934720" y="4415790"/>
            <a:ext cx="5141100" cy="4183500"/>
          </a:xfrm>
          <a:prstGeom prst="rect">
            <a:avLst/>
          </a:prstGeom>
        </p:spPr>
        <p:txBody>
          <a:bodyPr anchorCtr="0" anchor="t" bIns="46575" lIns="93175" spcFirstLastPara="1" rIns="93175" wrap="square" tIns="46575">
            <a:noAutofit/>
          </a:bodyPr>
          <a:lstStyle/>
          <a:p>
            <a:pPr indent="-304800" lvl="0" marL="457200" rtl="0" algn="l">
              <a:lnSpc>
                <a:spcPct val="115000"/>
              </a:lnSpc>
              <a:spcBef>
                <a:spcPts val="0"/>
              </a:spcBef>
              <a:spcAft>
                <a:spcPts val="0"/>
              </a:spcAft>
              <a:buSzPts val="1200"/>
              <a:buAutoNum type="arabicPeriod"/>
            </a:pPr>
            <a:r>
              <a:rPr lang="en-US"/>
              <a:t>Realistically blend an object with a background image.</a:t>
            </a:r>
            <a:endParaRPr/>
          </a:p>
          <a:p>
            <a:pPr indent="-304800" lvl="0" marL="457200" rtl="0" algn="l">
              <a:lnSpc>
                <a:spcPct val="115000"/>
              </a:lnSpc>
              <a:spcBef>
                <a:spcPts val="0"/>
              </a:spcBef>
              <a:spcAft>
                <a:spcPts val="0"/>
              </a:spcAft>
              <a:buSzPts val="1200"/>
              <a:buAutoNum type="arabicPeriod"/>
            </a:pPr>
            <a:r>
              <a:rPr lang="en-US"/>
              <a:t>We train SinGAN on the background image, and inject a downsampled version of the naively composite at test time. 切。we get blended pictures at different scales</a:t>
            </a:r>
            <a:endParaRPr/>
          </a:p>
          <a:p>
            <a:pPr indent="-317500" lvl="0" marL="457200" rtl="0" algn="l">
              <a:lnSpc>
                <a:spcPct val="115000"/>
              </a:lnSpc>
              <a:spcBef>
                <a:spcPts val="0"/>
              </a:spcBef>
              <a:spcAft>
                <a:spcPts val="0"/>
              </a:spcAft>
              <a:buSzPts val="1400"/>
              <a:buAutoNum type="arabicPeriod"/>
            </a:pPr>
            <a:r>
              <a:rPr lang="en-US"/>
              <a:t>If inject input at small and coarse scale, it results in larger variability in the global structure; while inject at finer scale, only modify texture and finer image features. so Its ability to preserve the global structure of injected image and modify only finer details also has many applications later</a:t>
            </a:r>
            <a:endParaRPr/>
          </a:p>
          <a:p>
            <a:pPr indent="-317500" lvl="0" marL="457200" rtl="0" algn="l">
              <a:spcBef>
                <a:spcPts val="0"/>
              </a:spcBef>
              <a:spcAft>
                <a:spcPts val="0"/>
              </a:spcAft>
              <a:buClr>
                <a:srgbClr val="FF0000"/>
              </a:buClr>
              <a:buSzPts val="1400"/>
              <a:buAutoNum type="arabicPeriod"/>
            </a:pPr>
            <a:r>
              <a:rPr lang="en-US">
                <a:solidFill>
                  <a:srgbClr val="FF0000"/>
                </a:solidFill>
              </a:rPr>
              <a:t>our model tailors the pasted object’s texture to match the background, and often preserves its structure</a:t>
            </a:r>
            <a:endParaRPr>
              <a:solidFill>
                <a:srgbClr val="FF0000"/>
              </a:solidFill>
            </a:endParaRPr>
          </a:p>
          <a:p>
            <a:pPr indent="-317500" lvl="0" marL="457200" rtl="0" algn="l">
              <a:spcBef>
                <a:spcPts val="0"/>
              </a:spcBef>
              <a:spcAft>
                <a:spcPts val="0"/>
              </a:spcAft>
              <a:buSzPts val="1400"/>
              <a:buAutoNum type="arabicPeriod"/>
            </a:pPr>
            <a:r>
              <a:rPr lang="en-US"/>
              <a:t>Scales 5 typically lead to good balance between preserving the object’s structure and transferring the background’s texture.</a:t>
            </a:r>
            <a:endParaRPr/>
          </a:p>
        </p:txBody>
      </p:sp>
      <p:sp>
        <p:nvSpPr>
          <p:cNvPr id="262" name="Google Shape;262;g142f326f8ae_0_28:notes"/>
          <p:cNvSpPr txBox="1"/>
          <p:nvPr>
            <p:ph idx="12" type="sldNum"/>
          </p:nvPr>
        </p:nvSpPr>
        <p:spPr>
          <a:xfrm>
            <a:off x="3972560" y="8831580"/>
            <a:ext cx="3037800" cy="4647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42f326f8ae_0_21: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42f326f8ae_0_21:notes"/>
          <p:cNvSpPr txBox="1"/>
          <p:nvPr>
            <p:ph idx="1" type="body"/>
          </p:nvPr>
        </p:nvSpPr>
        <p:spPr>
          <a:xfrm>
            <a:off x="934720" y="4415790"/>
            <a:ext cx="5141100" cy="4183500"/>
          </a:xfrm>
          <a:prstGeom prst="rect">
            <a:avLst/>
          </a:prstGeom>
        </p:spPr>
        <p:txBody>
          <a:bodyPr anchorCtr="0" anchor="t" bIns="46575" lIns="93175" spcFirstLastPara="1" rIns="93175" wrap="square" tIns="46575">
            <a:noAutofit/>
          </a:bodyPr>
          <a:lstStyle/>
          <a:p>
            <a:pPr indent="-295275" lvl="0" marL="457200" rtl="0" algn="l">
              <a:lnSpc>
                <a:spcPct val="100000"/>
              </a:lnSpc>
              <a:spcBef>
                <a:spcPts val="0"/>
              </a:spcBef>
              <a:spcAft>
                <a:spcPts val="0"/>
              </a:spcAft>
              <a:buSzPts val="1050"/>
              <a:buAutoNum type="arabicPeriod"/>
            </a:pPr>
            <a:r>
              <a:rPr lang="en-US" sz="1050"/>
              <a:t>Transfer a clipart painting into a photo-realistic image.</a:t>
            </a:r>
            <a:endParaRPr sz="1050"/>
          </a:p>
          <a:p>
            <a:pPr indent="-295275" lvl="0" marL="457200" rtl="0" algn="l">
              <a:lnSpc>
                <a:spcPct val="100000"/>
              </a:lnSpc>
              <a:spcBef>
                <a:spcPts val="0"/>
              </a:spcBef>
              <a:spcAft>
                <a:spcPts val="0"/>
              </a:spcAft>
              <a:buSzPts val="1050"/>
              <a:buAutoNum type="arabicPeriod"/>
            </a:pPr>
            <a:r>
              <a:rPr lang="en-US" sz="1050"/>
              <a:t>This is done by downsampling the clipart image and injecting it into one of the coarse scales</a:t>
            </a:r>
            <a:endParaRPr sz="1050"/>
          </a:p>
          <a:p>
            <a:pPr indent="-295275" lvl="0" marL="457200" rtl="0" algn="l">
              <a:lnSpc>
                <a:spcPct val="100000"/>
              </a:lnSpc>
              <a:spcBef>
                <a:spcPts val="0"/>
              </a:spcBef>
              <a:spcAft>
                <a:spcPts val="0"/>
              </a:spcAft>
              <a:buSzPts val="1050"/>
              <a:buAutoNum type="arabicPeriod"/>
            </a:pPr>
            <a:r>
              <a:rPr lang="en-US" sz="1050"/>
              <a:t>green spots transfer into trees</a:t>
            </a:r>
            <a:endParaRPr sz="1050"/>
          </a:p>
          <a:p>
            <a:pPr indent="-295275" lvl="0" marL="457200" rtl="0" algn="l">
              <a:lnSpc>
                <a:spcPct val="100000"/>
              </a:lnSpc>
              <a:spcBef>
                <a:spcPts val="0"/>
              </a:spcBef>
              <a:spcAft>
                <a:spcPts val="0"/>
              </a:spcAft>
              <a:buClr>
                <a:schemeClr val="dk1"/>
              </a:buClr>
              <a:buSzPts val="1050"/>
              <a:buAutoNum type="arabicPeriod"/>
            </a:pPr>
            <a:r>
              <a:rPr lang="en-US" sz="1050"/>
              <a:t>the global structure of the two trees is preserved, while texture and high frequency information match the original image </a:t>
            </a:r>
            <a:endParaRPr sz="1500"/>
          </a:p>
        </p:txBody>
      </p:sp>
      <p:sp>
        <p:nvSpPr>
          <p:cNvPr id="280" name="Google Shape;280;g142f326f8ae_0_21:notes"/>
          <p:cNvSpPr txBox="1"/>
          <p:nvPr>
            <p:ph idx="12" type="sldNum"/>
          </p:nvPr>
        </p:nvSpPr>
        <p:spPr>
          <a:xfrm>
            <a:off x="3972560" y="8831580"/>
            <a:ext cx="3037800" cy="4647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42f326f8ae_0_85: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42f326f8ae_0_85:notes"/>
          <p:cNvSpPr txBox="1"/>
          <p:nvPr>
            <p:ph idx="1" type="body"/>
          </p:nvPr>
        </p:nvSpPr>
        <p:spPr>
          <a:xfrm>
            <a:off x="934720" y="4415790"/>
            <a:ext cx="5141100" cy="4183500"/>
          </a:xfrm>
          <a:prstGeom prst="rect">
            <a:avLst/>
          </a:prstGeom>
        </p:spPr>
        <p:txBody>
          <a:bodyPr anchorCtr="0" anchor="t" bIns="46575" lIns="93175" spcFirstLastPara="1" rIns="93175" wrap="square" tIns="46575">
            <a:noAutofit/>
          </a:bodyPr>
          <a:lstStyle/>
          <a:p>
            <a:pPr indent="-317500" lvl="0" marL="457200" rtl="0" algn="l">
              <a:spcBef>
                <a:spcPts val="360"/>
              </a:spcBef>
              <a:spcAft>
                <a:spcPts val="0"/>
              </a:spcAft>
              <a:buSzPts val="1400"/>
              <a:buAutoNum type="arabicPeriod"/>
            </a:pPr>
            <a:r>
              <a:rPr lang="en-US"/>
              <a:t>Produce a seamless composite in which image regions have been copied and pasted in other locations.</a:t>
            </a:r>
            <a:endParaRPr/>
          </a:p>
          <a:p>
            <a:pPr indent="-317500" lvl="0" marL="457200" rtl="0" algn="l">
              <a:spcBef>
                <a:spcPts val="0"/>
              </a:spcBef>
              <a:spcAft>
                <a:spcPts val="0"/>
              </a:spcAft>
              <a:buSzPts val="1400"/>
              <a:buAutoNum type="arabicPeriod"/>
            </a:pPr>
            <a:r>
              <a:rPr lang="en-US"/>
              <a:t>we inject a downsampled version of the composite into one of the coarse scales.</a:t>
            </a:r>
            <a:endParaRPr/>
          </a:p>
          <a:p>
            <a:pPr indent="-317500" lvl="0" marL="457200" rtl="0" algn="l">
              <a:spcBef>
                <a:spcPts val="0"/>
              </a:spcBef>
              <a:spcAft>
                <a:spcPts val="0"/>
              </a:spcAft>
              <a:buSzPts val="1400"/>
              <a:buAutoNum type="arabicPeriod"/>
            </a:pPr>
            <a:r>
              <a:rPr lang="en-US"/>
              <a:t>SinGAN re-generates fine textures and seamlessly integrates the pasted parts</a:t>
            </a:r>
            <a:endParaRPr/>
          </a:p>
          <a:p>
            <a:pPr indent="-317500" lvl="0" marL="457200" rtl="0" algn="l">
              <a:spcBef>
                <a:spcPts val="0"/>
              </a:spcBef>
              <a:spcAft>
                <a:spcPts val="0"/>
              </a:spcAft>
              <a:buSzPts val="1400"/>
              <a:buAutoNum type="arabicPeriod"/>
            </a:pPr>
            <a:r>
              <a:rPr lang="en-US"/>
              <a:t>producing nicer results than Photoshop’s Content-Aware-Move. It only conduct local changes</a:t>
            </a:r>
            <a:endParaRPr/>
          </a:p>
        </p:txBody>
      </p:sp>
      <p:sp>
        <p:nvSpPr>
          <p:cNvPr id="296" name="Google Shape;296;g142f326f8ae_0_85:notes"/>
          <p:cNvSpPr txBox="1"/>
          <p:nvPr>
            <p:ph idx="12" type="sldNum"/>
          </p:nvPr>
        </p:nvSpPr>
        <p:spPr>
          <a:xfrm>
            <a:off x="3972560" y="8831580"/>
            <a:ext cx="3037800" cy="4647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42f326f8ae_0_14: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42f326f8ae_0_14:notes"/>
          <p:cNvSpPr txBox="1"/>
          <p:nvPr>
            <p:ph idx="1" type="body"/>
          </p:nvPr>
        </p:nvSpPr>
        <p:spPr>
          <a:xfrm>
            <a:off x="934720" y="4415790"/>
            <a:ext cx="5141100" cy="4183500"/>
          </a:xfrm>
          <a:prstGeom prst="rect">
            <a:avLst/>
          </a:prstGeom>
        </p:spPr>
        <p:txBody>
          <a:bodyPr anchorCtr="0" anchor="t" bIns="46575" lIns="93175" spcFirstLastPara="1" rIns="93175" wrap="square" tIns="46575">
            <a:noAutofit/>
          </a:bodyPr>
          <a:lstStyle/>
          <a:p>
            <a:pPr indent="-317500" lvl="0" marL="457200" rtl="0" algn="l">
              <a:spcBef>
                <a:spcPts val="360"/>
              </a:spcBef>
              <a:spcAft>
                <a:spcPts val="0"/>
              </a:spcAft>
              <a:buSzPts val="1400"/>
              <a:buAutoNum type="arabicPeriod"/>
            </a:pPr>
            <a:r>
              <a:rPr lang="en-US"/>
              <a:t>Create a short video clip with realistic object motion, from a single input image.</a:t>
            </a:r>
            <a:endParaRPr/>
          </a:p>
          <a:p>
            <a:pPr indent="-317500" lvl="0" marL="457200" rtl="0" algn="l">
              <a:spcBef>
                <a:spcPts val="0"/>
              </a:spcBef>
              <a:spcAft>
                <a:spcPts val="0"/>
              </a:spcAft>
              <a:buSzPts val="1400"/>
              <a:buAutoNum type="arabicPeriod"/>
            </a:pPr>
            <a:r>
              <a:rPr lang="en-US"/>
              <a:t>Natural images often contain repetitions, which reveal different “snapshots” of the same dynamic object. The most realistic version is achieved by Gaussian random walk with momentum in the latent space</a:t>
            </a:r>
            <a:endParaRPr/>
          </a:p>
          <a:p>
            <a:pPr indent="-317500" lvl="0" marL="457200" rtl="0" algn="l">
              <a:spcBef>
                <a:spcPts val="0"/>
              </a:spcBef>
              <a:spcAft>
                <a:spcPts val="0"/>
              </a:spcAft>
              <a:buSzPts val="1400"/>
              <a:buAutoNum type="arabicPeriod"/>
            </a:pPr>
            <a:r>
              <a:rPr lang="en-US"/>
              <a:t>by changing random walk parameters, we can change animation effect</a:t>
            </a:r>
            <a:endParaRPr/>
          </a:p>
          <a:p>
            <a:pPr indent="-317500" lvl="0" marL="457200" rtl="0" algn="l">
              <a:spcBef>
                <a:spcPts val="0"/>
              </a:spcBef>
              <a:spcAft>
                <a:spcPts val="0"/>
              </a:spcAft>
              <a:buClr>
                <a:srgbClr val="FF0000"/>
              </a:buClr>
              <a:buSzPts val="1400"/>
              <a:buAutoNum type="arabicPeriod"/>
            </a:pPr>
            <a:r>
              <a:rPr lang="en-US">
                <a:solidFill>
                  <a:srgbClr val="FF0000"/>
                </a:solidFill>
              </a:rPr>
              <a:t>(e.g. an image of a flock of birds reveals all wing postures of a single bird)</a:t>
            </a:r>
            <a:endParaRPr>
              <a:solidFill>
                <a:srgbClr val="FF0000"/>
              </a:solidFill>
            </a:endParaRPr>
          </a:p>
          <a:p>
            <a:pPr indent="-317500" lvl="0" marL="457200" rtl="0" algn="l">
              <a:spcBef>
                <a:spcPts val="0"/>
              </a:spcBef>
              <a:spcAft>
                <a:spcPts val="0"/>
              </a:spcAft>
              <a:buClr>
                <a:srgbClr val="FF0000"/>
              </a:buClr>
              <a:buSzPts val="1400"/>
              <a:buAutoNum type="arabicPeriod"/>
            </a:pPr>
            <a:r>
              <a:rPr lang="en-US">
                <a:solidFill>
                  <a:srgbClr val="FF0000"/>
                </a:solidFill>
              </a:rPr>
              <a:t>Using SinGAN, we can travel along the manifold of all appearances of the object in the image, thus synthesizing motion from a single image.</a:t>
            </a:r>
            <a:endParaRPr>
              <a:solidFill>
                <a:srgbClr val="FF0000"/>
              </a:solidFill>
            </a:endParaRPr>
          </a:p>
        </p:txBody>
      </p:sp>
      <p:sp>
        <p:nvSpPr>
          <p:cNvPr id="312" name="Google Shape;312;g142f326f8ae_0_14:notes"/>
          <p:cNvSpPr txBox="1"/>
          <p:nvPr>
            <p:ph idx="12" type="sldNum"/>
          </p:nvPr>
        </p:nvSpPr>
        <p:spPr>
          <a:xfrm>
            <a:off x="3972560" y="8831580"/>
            <a:ext cx="3037800" cy="4647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 name="Shape 45"/>
        <p:cNvGrpSpPr/>
        <p:nvPr/>
      </p:nvGrpSpPr>
      <p:grpSpPr>
        <a:xfrm>
          <a:off x="0" y="0"/>
          <a:ext cx="0" cy="0"/>
          <a:chOff x="0" y="0"/>
          <a:chExt cx="0" cy="0"/>
        </a:xfrm>
      </p:grpSpPr>
      <p:sp>
        <p:nvSpPr>
          <p:cNvPr id="46" name="Google Shape;46;p2: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7" name="Google Shape;47;p2:notes"/>
          <p:cNvSpPr txBox="1"/>
          <p:nvPr>
            <p:ph idx="1" type="body"/>
          </p:nvPr>
        </p:nvSpPr>
        <p:spPr>
          <a:xfrm>
            <a:off x="934720" y="4415790"/>
            <a:ext cx="514096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Clr>
                <a:schemeClr val="dk1"/>
              </a:buClr>
              <a:buSzPts val="1100"/>
              <a:buFont typeface="Arial"/>
              <a:buNone/>
            </a:pPr>
            <a:r>
              <a:rPr lang="en-US"/>
              <a:t>Generative Adversarial Networks(GAN) </a:t>
            </a:r>
            <a:endParaRPr/>
          </a:p>
          <a:p>
            <a:pPr indent="0" lvl="0" marL="0" rtl="0" algn="l">
              <a:spcBef>
                <a:spcPts val="0"/>
              </a:spcBef>
              <a:spcAft>
                <a:spcPts val="0"/>
              </a:spcAft>
              <a:buClr>
                <a:schemeClr val="dk1"/>
              </a:buClr>
              <a:buSzPts val="1100"/>
              <a:buFont typeface="Arial"/>
              <a:buNone/>
            </a:pPr>
            <a:r>
              <a:rPr lang="en-US"/>
              <a:t>requires large data set of images </a:t>
            </a:r>
            <a:endParaRPr/>
          </a:p>
          <a:p>
            <a:pPr indent="0" lvl="0" marL="0" rtl="0" algn="l">
              <a:spcBef>
                <a:spcPts val="0"/>
              </a:spcBef>
              <a:spcAft>
                <a:spcPts val="0"/>
              </a:spcAft>
              <a:buClr>
                <a:schemeClr val="dk1"/>
              </a:buClr>
              <a:buSzPts val="1100"/>
              <a:buFont typeface="Arial"/>
              <a:buNone/>
            </a:pPr>
            <a:r>
              <a:rPr lang="en-US"/>
              <a:t>and usually restrict to single kind of images </a:t>
            </a:r>
            <a:endParaRPr/>
          </a:p>
          <a:p>
            <a:pPr indent="0" lvl="0" marL="0" rtl="0" algn="l">
              <a:spcBef>
                <a:spcPts val="0"/>
              </a:spcBef>
              <a:spcAft>
                <a:spcPts val="0"/>
              </a:spcAft>
              <a:buClr>
                <a:schemeClr val="dk1"/>
              </a:buClr>
              <a:buSzPts val="1100"/>
              <a:buFont typeface="Arial"/>
              <a:buNone/>
            </a:pPr>
            <a:r>
              <a:rPr lang="en-US"/>
              <a:t>like characters, human portrait, mountains ets</a:t>
            </a:r>
            <a:endParaRPr/>
          </a:p>
          <a:p>
            <a:pPr indent="0" lvl="0" marL="0" rtl="0" algn="l">
              <a:spcBef>
                <a:spcPts val="0"/>
              </a:spcBef>
              <a:spcAft>
                <a:spcPts val="0"/>
              </a:spcAft>
              <a:buClr>
                <a:schemeClr val="dk1"/>
              </a:buClr>
              <a:buSzPts val="1100"/>
              <a:buFont typeface="Arial"/>
              <a:buNone/>
            </a:pPr>
            <a:r>
              <a:rPr lang="en-US"/>
              <a:t>Is it possible to train a GAN with single </a:t>
            </a:r>
            <a:r>
              <a:rPr lang="en-US"/>
              <a:t>image</a:t>
            </a:r>
            <a:r>
              <a:rPr lang="en-US"/>
              <a:t> and how good we can achieve. </a:t>
            </a:r>
            <a:endParaRPr/>
          </a:p>
          <a:p>
            <a:pPr indent="0" lvl="0" marL="0" rtl="0" algn="l">
              <a:spcBef>
                <a:spcPts val="0"/>
              </a:spcBef>
              <a:spcAft>
                <a:spcPts val="0"/>
              </a:spcAft>
              <a:buNone/>
            </a:pPr>
            <a:r>
              <a:t/>
            </a:r>
            <a:endParaRPr/>
          </a:p>
        </p:txBody>
      </p:sp>
      <p:sp>
        <p:nvSpPr>
          <p:cNvPr id="48" name="Google Shape;48;p2:notes"/>
          <p:cNvSpPr txBox="1"/>
          <p:nvPr>
            <p:ph idx="12" type="sldNum"/>
          </p:nvPr>
        </p:nvSpPr>
        <p:spPr>
          <a:xfrm>
            <a:off x="3972560" y="8831580"/>
            <a:ext cx="3037840" cy="464820"/>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43940c4dd7_0_20: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43940c4dd7_0_20:notes"/>
          <p:cNvSpPr txBox="1"/>
          <p:nvPr>
            <p:ph idx="1" type="body"/>
          </p:nvPr>
        </p:nvSpPr>
        <p:spPr>
          <a:xfrm>
            <a:off x="934720" y="4415790"/>
            <a:ext cx="5141100" cy="4183500"/>
          </a:xfrm>
          <a:prstGeom prst="rect">
            <a:avLst/>
          </a:prstGeom>
        </p:spPr>
        <p:txBody>
          <a:bodyPr anchorCtr="0" anchor="t" bIns="46575" lIns="93175" spcFirstLastPara="1" rIns="93175" wrap="square" tIns="46575">
            <a:noAutofit/>
          </a:bodyPr>
          <a:lstStyle/>
          <a:p>
            <a:pPr indent="0" lvl="0" marL="0" rtl="0" algn="l">
              <a:lnSpc>
                <a:spcPct val="115000"/>
              </a:lnSpc>
              <a:spcBef>
                <a:spcPts val="0"/>
              </a:spcBef>
              <a:spcAft>
                <a:spcPts val="0"/>
              </a:spcAft>
              <a:buNone/>
            </a:pPr>
            <a:r>
              <a:rPr lang="en-US" sz="1050"/>
              <a:t>1. Increase the resolution of an input image </a:t>
            </a:r>
            <a:endParaRPr sz="1050"/>
          </a:p>
          <a:p>
            <a:pPr indent="0" lvl="0" marL="0" rtl="0" algn="l">
              <a:lnSpc>
                <a:spcPct val="115000"/>
              </a:lnSpc>
              <a:spcBef>
                <a:spcPts val="0"/>
              </a:spcBef>
              <a:spcAft>
                <a:spcPts val="0"/>
              </a:spcAft>
              <a:buNone/>
            </a:pPr>
            <a:r>
              <a:rPr lang="en-US" sz="1050"/>
              <a:t>2. Since small structures tend to recur across scales of natural scenes, when we add content to the upsampled scales, we can assume all the generators to be the last generators so that we have additional scales and can produce higher-resolution images</a:t>
            </a:r>
            <a:endParaRPr sz="850"/>
          </a:p>
          <a:p>
            <a:pPr indent="0" lvl="0" marL="0" rtl="0" algn="l">
              <a:spcBef>
                <a:spcPts val="360"/>
              </a:spcBef>
              <a:spcAft>
                <a:spcPts val="0"/>
              </a:spcAft>
              <a:buNone/>
            </a:pPr>
            <a:r>
              <a:t/>
            </a:r>
            <a:endParaRPr sz="1300"/>
          </a:p>
        </p:txBody>
      </p:sp>
      <p:sp>
        <p:nvSpPr>
          <p:cNvPr id="326" name="Google Shape;326;g143940c4dd7_0_20:notes"/>
          <p:cNvSpPr txBox="1"/>
          <p:nvPr>
            <p:ph idx="12" type="sldNum"/>
          </p:nvPr>
        </p:nvSpPr>
        <p:spPr>
          <a:xfrm>
            <a:off x="3972560" y="8831580"/>
            <a:ext cx="3037800" cy="4647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42f326f8ae_0_0: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42f326f8ae_0_0:notes"/>
          <p:cNvSpPr txBox="1"/>
          <p:nvPr>
            <p:ph idx="1" type="body"/>
          </p:nvPr>
        </p:nvSpPr>
        <p:spPr>
          <a:xfrm>
            <a:off x="934720" y="4415790"/>
            <a:ext cx="5141100" cy="4183500"/>
          </a:xfrm>
          <a:prstGeom prst="rect">
            <a:avLst/>
          </a:prstGeom>
        </p:spPr>
        <p:txBody>
          <a:bodyPr anchorCtr="0" anchor="t" bIns="46575" lIns="93175" spcFirstLastPara="1" rIns="93175" wrap="square" tIns="46575">
            <a:noAutofit/>
          </a:bodyPr>
          <a:lstStyle/>
          <a:p>
            <a:pPr indent="0" lvl="0" marL="0" rtl="0" algn="l">
              <a:lnSpc>
                <a:spcPct val="115000"/>
              </a:lnSpc>
              <a:spcBef>
                <a:spcPts val="0"/>
              </a:spcBef>
              <a:spcAft>
                <a:spcPts val="0"/>
              </a:spcAft>
              <a:buNone/>
            </a:pPr>
            <a:r>
              <a:rPr lang="en-US" sz="1150"/>
              <a:t>the visual quality of SinGAN was shaper and exceeds that of methods </a:t>
            </a:r>
            <a:endParaRPr sz="1150"/>
          </a:p>
          <a:p>
            <a:pPr indent="0" lvl="0" marL="0" rtl="0" algn="l">
              <a:lnSpc>
                <a:spcPct val="115000"/>
              </a:lnSpc>
              <a:spcBef>
                <a:spcPts val="0"/>
              </a:spcBef>
              <a:spcAft>
                <a:spcPts val="0"/>
              </a:spcAft>
              <a:buNone/>
            </a:pPr>
            <a:r>
              <a:t/>
            </a:r>
            <a:endParaRPr sz="850"/>
          </a:p>
          <a:p>
            <a:pPr indent="0" lvl="0" marL="0" rtl="0" algn="l">
              <a:lnSpc>
                <a:spcPct val="115000"/>
              </a:lnSpc>
              <a:spcBef>
                <a:spcPts val="0"/>
              </a:spcBef>
              <a:spcAft>
                <a:spcPts val="0"/>
              </a:spcAft>
              <a:buNone/>
            </a:pPr>
            <a:r>
              <a:t/>
            </a:r>
            <a:endParaRPr sz="850"/>
          </a:p>
          <a:p>
            <a:pPr indent="0" lvl="0" marL="0" rtl="0" algn="l">
              <a:lnSpc>
                <a:spcPct val="115000"/>
              </a:lnSpc>
              <a:spcBef>
                <a:spcPts val="0"/>
              </a:spcBef>
              <a:spcAft>
                <a:spcPts val="0"/>
              </a:spcAft>
              <a:buClr>
                <a:schemeClr val="dk1"/>
              </a:buClr>
              <a:buSzPts val="1100"/>
              <a:buFont typeface="Arial"/>
              <a:buNone/>
            </a:pPr>
            <a:r>
              <a:t/>
            </a:r>
            <a:endParaRPr sz="850"/>
          </a:p>
          <a:p>
            <a:pPr indent="0" lvl="0" marL="0" rtl="0" algn="l">
              <a:spcBef>
                <a:spcPts val="360"/>
              </a:spcBef>
              <a:spcAft>
                <a:spcPts val="0"/>
              </a:spcAft>
              <a:buNone/>
            </a:pPr>
            <a:r>
              <a:t/>
            </a:r>
            <a:endParaRPr sz="1300"/>
          </a:p>
        </p:txBody>
      </p:sp>
      <p:sp>
        <p:nvSpPr>
          <p:cNvPr id="337" name="Google Shape;337;g142f326f8ae_0_0:notes"/>
          <p:cNvSpPr txBox="1"/>
          <p:nvPr>
            <p:ph idx="12" type="sldNum"/>
          </p:nvPr>
        </p:nvSpPr>
        <p:spPr>
          <a:xfrm>
            <a:off x="3972560" y="8831580"/>
            <a:ext cx="3037800" cy="4647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43940c4dd7_0_73: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43940c4dd7_0_73:notes"/>
          <p:cNvSpPr txBox="1"/>
          <p:nvPr>
            <p:ph idx="1" type="body"/>
          </p:nvPr>
        </p:nvSpPr>
        <p:spPr>
          <a:xfrm>
            <a:off x="934720" y="4415790"/>
            <a:ext cx="5141100" cy="4183500"/>
          </a:xfrm>
          <a:prstGeom prst="rect">
            <a:avLst/>
          </a:prstGeom>
        </p:spPr>
        <p:txBody>
          <a:bodyPr anchorCtr="0" anchor="t" bIns="46575" lIns="93175" spcFirstLastPara="1" rIns="93175" wrap="square" tIns="46575">
            <a:noAutofit/>
          </a:bodyPr>
          <a:lstStyle/>
          <a:p>
            <a:pPr indent="0" lvl="0" marL="0" rtl="0" algn="l">
              <a:spcBef>
                <a:spcPts val="360"/>
              </a:spcBef>
              <a:spcAft>
                <a:spcPts val="0"/>
              </a:spcAft>
              <a:buNone/>
            </a:pPr>
            <a:r>
              <a:rPr lang="en-US"/>
              <a:t>when the global structure of the image is of high importance</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if start at finer scale, it does not modify the structure a lot, like adding more building block on the top</a:t>
            </a:r>
            <a:endParaRPr/>
          </a:p>
        </p:txBody>
      </p:sp>
      <p:sp>
        <p:nvSpPr>
          <p:cNvPr id="351" name="Google Shape;351;g143940c4dd7_0_73:notes"/>
          <p:cNvSpPr txBox="1"/>
          <p:nvPr>
            <p:ph idx="12" type="sldNum"/>
          </p:nvPr>
        </p:nvSpPr>
        <p:spPr>
          <a:xfrm>
            <a:off x="3972560" y="8831580"/>
            <a:ext cx="3037800" cy="4647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11:notes"/>
          <p:cNvSpPr txBox="1"/>
          <p:nvPr>
            <p:ph idx="1" type="body"/>
          </p:nvPr>
        </p:nvSpPr>
        <p:spPr>
          <a:xfrm>
            <a:off x="934720" y="4415790"/>
            <a:ext cx="5140960" cy="4183380"/>
          </a:xfrm>
          <a:prstGeom prst="rect">
            <a:avLst/>
          </a:prstGeom>
        </p:spPr>
        <p:txBody>
          <a:bodyPr anchorCtr="0" anchor="t" bIns="46575" lIns="93175" spcFirstLastPara="1" rIns="93175" wrap="square" tIns="46575">
            <a:noAutofit/>
          </a:bodyPr>
          <a:lstStyle/>
          <a:p>
            <a:pPr indent="0" lvl="0" marL="0" rtl="0" algn="l">
              <a:spcBef>
                <a:spcPts val="360"/>
              </a:spcBef>
              <a:spcAft>
                <a:spcPts val="0"/>
              </a:spcAft>
              <a:buNone/>
            </a:pPr>
            <a:r>
              <a:t/>
            </a:r>
            <a:endParaRPr/>
          </a:p>
        </p:txBody>
      </p:sp>
      <p:sp>
        <p:nvSpPr>
          <p:cNvPr id="368" name="Google Shape;368;p11: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43c609afd4_1_0: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43c609afd4_1_0:notes"/>
          <p:cNvSpPr txBox="1"/>
          <p:nvPr>
            <p:ph idx="1" type="body"/>
          </p:nvPr>
        </p:nvSpPr>
        <p:spPr>
          <a:xfrm>
            <a:off x="934720" y="4415790"/>
            <a:ext cx="5141100" cy="4183500"/>
          </a:xfrm>
          <a:prstGeom prst="rect">
            <a:avLst/>
          </a:prstGeom>
        </p:spPr>
        <p:txBody>
          <a:bodyPr anchorCtr="0" anchor="t" bIns="46575" lIns="93175" spcFirstLastPara="1" rIns="93175" wrap="square" tIns="46575">
            <a:noAutofit/>
          </a:bodyPr>
          <a:lstStyle/>
          <a:p>
            <a:pPr indent="0" lvl="0" marL="0" rtl="0" algn="l">
              <a:spcBef>
                <a:spcPts val="360"/>
              </a:spcBef>
              <a:spcAft>
                <a:spcPts val="0"/>
              </a:spcAft>
              <a:buNone/>
            </a:pPr>
            <a:r>
              <a:t/>
            </a:r>
            <a:endParaRPr/>
          </a:p>
        </p:txBody>
      </p:sp>
      <p:sp>
        <p:nvSpPr>
          <p:cNvPr id="378" name="Google Shape;378;g143c609afd4_1_0:notes"/>
          <p:cNvSpPr txBox="1"/>
          <p:nvPr>
            <p:ph idx="12" type="sldNum"/>
          </p:nvPr>
        </p:nvSpPr>
        <p:spPr>
          <a:xfrm>
            <a:off x="3972560" y="8831580"/>
            <a:ext cx="3037800" cy="4647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12: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85" name="Google Shape;385;p12:notes"/>
          <p:cNvSpPr txBox="1"/>
          <p:nvPr>
            <p:ph idx="1" type="body"/>
          </p:nvPr>
        </p:nvSpPr>
        <p:spPr>
          <a:xfrm>
            <a:off x="934720" y="4415790"/>
            <a:ext cx="514096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rPr lang="en-US"/>
              <a:t>depict new realistic structures and configuration of objects, while preserving the visual content of the training image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86" name="Google Shape;386;p12:notes"/>
          <p:cNvSpPr txBox="1"/>
          <p:nvPr>
            <p:ph idx="12" type="sldNum"/>
          </p:nvPr>
        </p:nvSpPr>
        <p:spPr>
          <a:xfrm>
            <a:off x="3972560" y="8831580"/>
            <a:ext cx="3037840" cy="464820"/>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3: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0" name="Google Shape;60;p3:notes"/>
          <p:cNvSpPr txBox="1"/>
          <p:nvPr>
            <p:ph idx="1" type="body"/>
          </p:nvPr>
        </p:nvSpPr>
        <p:spPr>
          <a:xfrm>
            <a:off x="934720" y="4415790"/>
            <a:ext cx="514096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rPr lang="en-US"/>
              <a:t>The goal for this research is to train a GAN that learning from single natural image, and achieve high quality outputs</a:t>
            </a:r>
            <a:endParaRPr/>
          </a:p>
        </p:txBody>
      </p:sp>
      <p:sp>
        <p:nvSpPr>
          <p:cNvPr id="61" name="Google Shape;61;p3:notes"/>
          <p:cNvSpPr txBox="1"/>
          <p:nvPr>
            <p:ph idx="12" type="sldNum"/>
          </p:nvPr>
        </p:nvSpPr>
        <p:spPr>
          <a:xfrm>
            <a:off x="3972560" y="8831580"/>
            <a:ext cx="3037840" cy="464820"/>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fdf1260419_0_19: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p:spPr>
      </p:sp>
      <p:sp>
        <p:nvSpPr>
          <p:cNvPr id="73" name="Google Shape;73;gfdf1260419_0_19:notes"/>
          <p:cNvSpPr txBox="1"/>
          <p:nvPr>
            <p:ph idx="1" type="body"/>
          </p:nvPr>
        </p:nvSpPr>
        <p:spPr>
          <a:xfrm>
            <a:off x="934720" y="4415790"/>
            <a:ext cx="5141100" cy="4183500"/>
          </a:xfrm>
          <a:prstGeom prst="rect">
            <a:avLst/>
          </a:prstGeom>
        </p:spPr>
        <p:txBody>
          <a:bodyPr anchorCtr="0" anchor="t" bIns="46575" lIns="93175" spcFirstLastPara="1" rIns="93175" wrap="square" tIns="46575">
            <a:noAutofit/>
          </a:bodyPr>
          <a:lstStyle/>
          <a:p>
            <a:pPr indent="0" lvl="0" marL="0" rtl="0" algn="l">
              <a:spcBef>
                <a:spcPts val="360"/>
              </a:spcBef>
              <a:spcAft>
                <a:spcPts val="0"/>
              </a:spcAft>
              <a:buNone/>
            </a:pPr>
            <a:r>
              <a:rPr lang="en-US"/>
              <a:t>Training GAN with single image already come into play for a while. </a:t>
            </a:r>
            <a:endParaRPr/>
          </a:p>
          <a:p>
            <a:pPr indent="0" lvl="0" marL="0" rtl="0" algn="l">
              <a:spcBef>
                <a:spcPts val="360"/>
              </a:spcBef>
              <a:spcAft>
                <a:spcPts val="0"/>
              </a:spcAft>
              <a:buNone/>
            </a:pPr>
            <a:r>
              <a:rPr lang="en-US"/>
              <a:t>In 2018, there’s a research about texture expansion. It relies on single texture image, and achieve high quality picture expansion by generating more texture to fill up the image. </a:t>
            </a:r>
            <a:endParaRPr/>
          </a:p>
        </p:txBody>
      </p:sp>
      <p:sp>
        <p:nvSpPr>
          <p:cNvPr id="74" name="Google Shape;74;gfdf1260419_0_19:notes"/>
          <p:cNvSpPr txBox="1"/>
          <p:nvPr>
            <p:ph idx="12" type="sldNum"/>
          </p:nvPr>
        </p:nvSpPr>
        <p:spPr>
          <a:xfrm>
            <a:off x="3972560" y="8831580"/>
            <a:ext cx="3037800" cy="4647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fdf1260419_0_4:notes"/>
          <p:cNvSpPr txBox="1"/>
          <p:nvPr>
            <p:ph idx="1" type="body"/>
          </p:nvPr>
        </p:nvSpPr>
        <p:spPr>
          <a:xfrm>
            <a:off x="934720" y="4415790"/>
            <a:ext cx="5141100" cy="4183500"/>
          </a:xfrm>
          <a:prstGeom prst="rect">
            <a:avLst/>
          </a:prstGeom>
        </p:spPr>
        <p:txBody>
          <a:bodyPr anchorCtr="0" anchor="t" bIns="46575" lIns="93175" spcFirstLastPara="1" rIns="93175" wrap="square" tIns="46575">
            <a:noAutofit/>
          </a:bodyPr>
          <a:lstStyle/>
          <a:p>
            <a:pPr indent="0" lvl="0" marL="0" rtl="0" algn="l">
              <a:spcBef>
                <a:spcPts val="360"/>
              </a:spcBef>
              <a:spcAft>
                <a:spcPts val="0"/>
              </a:spcAft>
              <a:buNone/>
            </a:pPr>
            <a:r>
              <a:rPr lang="en-US"/>
              <a:t>By 2019, there’s another research which based on single natural image and achieve retargeting. Retargeting at here can be understand by two aspects, the first parts is expanding, the second part is shrinking. Both action should not tilt, scale or change the major target in the image. A good example you can see here, the input is a picture with three birds in it, and on the right hand side, when we we change the width of the image, instead of squiz the picture, the output from InGAN just put three birds moves closer to each other. </a:t>
            </a:r>
            <a:endParaRPr/>
          </a:p>
        </p:txBody>
      </p:sp>
      <p:sp>
        <p:nvSpPr>
          <p:cNvPr id="83" name="Google Shape;83;gfdf1260419_0_4: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4:notes"/>
          <p:cNvSpPr txBox="1"/>
          <p:nvPr>
            <p:ph idx="1" type="body"/>
          </p:nvPr>
        </p:nvSpPr>
        <p:spPr>
          <a:xfrm>
            <a:off x="934720" y="4415790"/>
            <a:ext cx="5140960" cy="4183380"/>
          </a:xfrm>
          <a:prstGeom prst="rect">
            <a:avLst/>
          </a:prstGeom>
        </p:spPr>
        <p:txBody>
          <a:bodyPr anchorCtr="0" anchor="t" bIns="46575" lIns="93175" spcFirstLastPara="1" rIns="93175" wrap="square" tIns="46575">
            <a:noAutofit/>
          </a:bodyPr>
          <a:lstStyle/>
          <a:p>
            <a:pPr indent="0" lvl="0" marL="0" rtl="0" algn="l">
              <a:spcBef>
                <a:spcPts val="360"/>
              </a:spcBef>
              <a:spcAft>
                <a:spcPts val="0"/>
              </a:spcAft>
              <a:buNone/>
            </a:pPr>
            <a:r>
              <a:rPr lang="en-US"/>
              <a:t>At 2019 we have a better solution, SinGAN. Why it’s better? First SinGAN is unconditional veras InGAN is conditional. Secondly application wise, SinGAN can also achieve </a:t>
            </a:r>
            <a:r>
              <a:rPr lang="en-US"/>
              <a:t>highper resolution, </a:t>
            </a:r>
            <a:r>
              <a:rPr lang="en-US"/>
              <a:t>harmonization. We can also create animation from single image. </a:t>
            </a:r>
            <a:endParaRPr/>
          </a:p>
          <a:p>
            <a:pPr indent="0" lvl="0" marL="0" rtl="0" algn="l">
              <a:spcBef>
                <a:spcPts val="360"/>
              </a:spcBef>
              <a:spcAft>
                <a:spcPts val="0"/>
              </a:spcAft>
              <a:buNone/>
            </a:pPr>
            <a:r>
              <a:rPr lang="en-US"/>
              <a:t>We show that the internal statistics of patches within a single natural image typically carry enough information for learning a powerful generative model. Once trained, SinGAN can produce diverse high quality image samples (of arbitrary dimensions), which semantically resemble the training image, yet contain new object configurations and structures. </a:t>
            </a:r>
            <a:endParaRPr/>
          </a:p>
        </p:txBody>
      </p:sp>
      <p:sp>
        <p:nvSpPr>
          <p:cNvPr id="94" name="Google Shape;94;p4: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5: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6" name="Google Shape;106;p5:notes"/>
          <p:cNvSpPr txBox="1"/>
          <p:nvPr>
            <p:ph idx="1" type="body"/>
          </p:nvPr>
        </p:nvSpPr>
        <p:spPr>
          <a:xfrm>
            <a:off x="934720" y="4415790"/>
            <a:ext cx="514096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07" name="Google Shape;107;p5:notes"/>
          <p:cNvSpPr txBox="1"/>
          <p:nvPr>
            <p:ph idx="12" type="sldNum"/>
          </p:nvPr>
        </p:nvSpPr>
        <p:spPr>
          <a:xfrm>
            <a:off x="3972560" y="8831580"/>
            <a:ext cx="3037840" cy="464820"/>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6: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3" name="Google Shape;133;p6:notes"/>
          <p:cNvSpPr txBox="1"/>
          <p:nvPr>
            <p:ph idx="1" type="body"/>
          </p:nvPr>
        </p:nvSpPr>
        <p:spPr>
          <a:xfrm>
            <a:off x="934720" y="4415790"/>
            <a:ext cx="514096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34" name="Google Shape;134;p6:notes"/>
          <p:cNvSpPr txBox="1"/>
          <p:nvPr>
            <p:ph idx="12" type="sldNum"/>
          </p:nvPr>
        </p:nvSpPr>
        <p:spPr>
          <a:xfrm>
            <a:off x="3972560" y="8831580"/>
            <a:ext cx="3037840" cy="464820"/>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fdf1260419_1_10: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fdf1260419_1_10:notes"/>
          <p:cNvSpPr txBox="1"/>
          <p:nvPr>
            <p:ph idx="1" type="body"/>
          </p:nvPr>
        </p:nvSpPr>
        <p:spPr>
          <a:xfrm>
            <a:off x="934720" y="4415790"/>
            <a:ext cx="5141100" cy="4183500"/>
          </a:xfrm>
          <a:prstGeom prst="rect">
            <a:avLst/>
          </a:prstGeom>
        </p:spPr>
        <p:txBody>
          <a:bodyPr anchorCtr="0" anchor="t" bIns="46575" lIns="93175" spcFirstLastPara="1" rIns="93175" wrap="square" tIns="46575">
            <a:noAutofit/>
          </a:bodyPr>
          <a:lstStyle/>
          <a:p>
            <a:pPr indent="0" lvl="0" marL="0" rtl="0" algn="l">
              <a:spcBef>
                <a:spcPts val="360"/>
              </a:spcBef>
              <a:spcAft>
                <a:spcPts val="0"/>
              </a:spcAft>
              <a:buNone/>
            </a:pPr>
            <a:r>
              <a:t/>
            </a:r>
            <a:endParaRPr/>
          </a:p>
        </p:txBody>
      </p:sp>
      <p:sp>
        <p:nvSpPr>
          <p:cNvPr id="146" name="Google Shape;146;gfdf1260419_1_10:notes"/>
          <p:cNvSpPr txBox="1"/>
          <p:nvPr>
            <p:ph idx="12" type="sldNum"/>
          </p:nvPr>
        </p:nvSpPr>
        <p:spPr>
          <a:xfrm>
            <a:off x="3972560" y="8831580"/>
            <a:ext cx="3037800" cy="4647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8" name="Shape 18"/>
        <p:cNvGrpSpPr/>
        <p:nvPr/>
      </p:nvGrpSpPr>
      <p:grpSpPr>
        <a:xfrm>
          <a:off x="0" y="0"/>
          <a:ext cx="0" cy="0"/>
          <a:chOff x="0" y="0"/>
          <a:chExt cx="0" cy="0"/>
        </a:xfrm>
      </p:grpSpPr>
      <p:pic>
        <p:nvPicPr>
          <p:cNvPr id="19" name="Google Shape;19;p2"/>
          <p:cNvPicPr preferRelativeResize="0"/>
          <p:nvPr/>
        </p:nvPicPr>
        <p:blipFill rotWithShape="1">
          <a:blip r:embed="rId2">
            <a:alphaModFix/>
          </a:blip>
          <a:srcRect b="0" l="0" r="0" t="0"/>
          <a:stretch/>
        </p:blipFill>
        <p:spPr>
          <a:xfrm>
            <a:off x="7483475" y="6096000"/>
            <a:ext cx="968375" cy="434976"/>
          </a:xfrm>
          <a:prstGeom prst="rect">
            <a:avLst/>
          </a:prstGeom>
          <a:noFill/>
          <a:ln>
            <a:noFill/>
          </a:ln>
        </p:spPr>
      </p:pic>
      <p:sp>
        <p:nvSpPr>
          <p:cNvPr id="20" name="Google Shape;20;p2"/>
          <p:cNvSpPr/>
          <p:nvPr/>
        </p:nvSpPr>
        <p:spPr>
          <a:xfrm>
            <a:off x="0" y="-76200"/>
            <a:ext cx="9144000" cy="2590800"/>
          </a:xfrm>
          <a:prstGeom prst="rect">
            <a:avLst/>
          </a:prstGeom>
          <a:gradFill>
            <a:gsLst>
              <a:gs pos="0">
                <a:srgbClr val="333333"/>
              </a:gs>
              <a:gs pos="100000">
                <a:schemeClr val="dk1"/>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21" name="Google Shape;21;p2"/>
          <p:cNvSpPr/>
          <p:nvPr/>
        </p:nvSpPr>
        <p:spPr>
          <a:xfrm>
            <a:off x="609600" y="6172200"/>
            <a:ext cx="4664100" cy="274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Boston University Computer Science Department</a:t>
            </a:r>
            <a:endParaRPr/>
          </a:p>
        </p:txBody>
      </p:sp>
      <p:sp>
        <p:nvSpPr>
          <p:cNvPr id="22" name="Google Shape;22;p2"/>
          <p:cNvSpPr txBox="1"/>
          <p:nvPr>
            <p:ph idx="1" type="subTitle"/>
          </p:nvPr>
        </p:nvSpPr>
        <p:spPr>
          <a:xfrm>
            <a:off x="609600" y="2706688"/>
            <a:ext cx="7772400" cy="1752600"/>
          </a:xfrm>
          <a:prstGeom prst="rect">
            <a:avLst/>
          </a:prstGeom>
          <a:noFill/>
          <a:ln>
            <a:noFill/>
          </a:ln>
        </p:spPr>
        <p:txBody>
          <a:bodyPr anchorCtr="0" anchor="t" bIns="45700" lIns="91425" spcFirstLastPara="1" rIns="91425" wrap="square" tIns="45700">
            <a:noAutofit/>
          </a:bodyPr>
          <a:lstStyle>
            <a:lvl1pPr lvl="0" rtl="0" algn="l">
              <a:spcBef>
                <a:spcPts val="360"/>
              </a:spcBef>
              <a:spcAft>
                <a:spcPts val="0"/>
              </a:spcAft>
              <a:buSzPts val="1800"/>
              <a:buFont typeface="Noto Sans Symbols"/>
              <a:buNone/>
              <a:defRPr sz="1800">
                <a:solidFill>
                  <a:srgbClr val="CCCCCC"/>
                </a:solidFill>
              </a:defRPr>
            </a:lvl1pPr>
            <a:lvl2pPr lvl="1" rtl="0" algn="l">
              <a:spcBef>
                <a:spcPts val="360"/>
              </a:spcBef>
              <a:spcAft>
                <a:spcPts val="0"/>
              </a:spcAft>
              <a:buSzPts val="1800"/>
              <a:buChar char="▪"/>
              <a:defRPr/>
            </a:lvl2pPr>
            <a:lvl3pPr lvl="2" rtl="0" algn="l">
              <a:spcBef>
                <a:spcPts val="360"/>
              </a:spcBef>
              <a:spcAft>
                <a:spcPts val="0"/>
              </a:spcAft>
              <a:buSzPts val="1800"/>
              <a:buChar char="▪"/>
              <a:defRPr/>
            </a:lvl3pPr>
            <a:lvl4pPr lvl="3" rtl="0" algn="l">
              <a:spcBef>
                <a:spcPts val="360"/>
              </a:spcBef>
              <a:spcAft>
                <a:spcPts val="0"/>
              </a:spcAft>
              <a:buSzPts val="1800"/>
              <a:buChar char="▪"/>
              <a:defRPr/>
            </a:lvl4pPr>
            <a:lvl5pPr lvl="4" rtl="0" algn="l">
              <a:spcBef>
                <a:spcPts val="360"/>
              </a:spcBef>
              <a:spcAft>
                <a:spcPts val="0"/>
              </a:spcAft>
              <a:buSzPts val="1800"/>
              <a:buChar char="▪"/>
              <a:defRPr/>
            </a:lvl5pPr>
            <a:lvl6pPr lvl="5" rtl="0" algn="l">
              <a:spcBef>
                <a:spcPts val="360"/>
              </a:spcBef>
              <a:spcAft>
                <a:spcPts val="0"/>
              </a:spcAft>
              <a:buSzPts val="1800"/>
              <a:buChar char="▪"/>
              <a:defRPr/>
            </a:lvl6pPr>
            <a:lvl7pPr lvl="6" rtl="0" algn="l">
              <a:spcBef>
                <a:spcPts val="360"/>
              </a:spcBef>
              <a:spcAft>
                <a:spcPts val="0"/>
              </a:spcAft>
              <a:buSzPts val="1800"/>
              <a:buChar char="▪"/>
              <a:defRPr/>
            </a:lvl7pPr>
            <a:lvl8pPr lvl="7" rtl="0" algn="l">
              <a:spcBef>
                <a:spcPts val="360"/>
              </a:spcBef>
              <a:spcAft>
                <a:spcPts val="0"/>
              </a:spcAft>
              <a:buSzPts val="1800"/>
              <a:buChar char="▪"/>
              <a:defRPr/>
            </a:lvl8pPr>
            <a:lvl9pPr lvl="8" rtl="0" algn="l">
              <a:spcBef>
                <a:spcPts val="360"/>
              </a:spcBef>
              <a:spcAft>
                <a:spcPts val="0"/>
              </a:spcAft>
              <a:buSzPts val="1800"/>
              <a:buChar char="▪"/>
              <a:defRPr/>
            </a:lvl9pPr>
          </a:lstStyle>
          <a:p/>
        </p:txBody>
      </p:sp>
      <p:sp>
        <p:nvSpPr>
          <p:cNvPr id="23" name="Google Shape;23;p2"/>
          <p:cNvSpPr txBox="1"/>
          <p:nvPr>
            <p:ph type="ctrTitle"/>
          </p:nvPr>
        </p:nvSpPr>
        <p:spPr>
          <a:xfrm>
            <a:off x="609600" y="709613"/>
            <a:ext cx="7772400" cy="16764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a:solidFill>
                  <a:schemeClr val="lt1"/>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 name="Shape 24"/>
        <p:cNvGrpSpPr/>
        <p:nvPr/>
      </p:nvGrpSpPr>
      <p:grpSpPr>
        <a:xfrm>
          <a:off x="0" y="0"/>
          <a:ext cx="0" cy="0"/>
          <a:chOff x="0" y="0"/>
          <a:chExt cx="0" cy="0"/>
        </a:xfrm>
      </p:grpSpPr>
      <p:sp>
        <p:nvSpPr>
          <p:cNvPr id="25" name="Google Shape;25;p3"/>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6" name="Google Shape;26;p3"/>
          <p:cNvSpPr txBox="1"/>
          <p:nvPr>
            <p:ph idx="1" type="body"/>
          </p:nvPr>
        </p:nvSpPr>
        <p:spPr>
          <a:xfrm>
            <a:off x="609600" y="1828800"/>
            <a:ext cx="7924800" cy="38862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SzPts val="1800"/>
              <a:buChar char="▪"/>
              <a:defRPr/>
            </a:lvl1pPr>
            <a:lvl2pPr indent="-342900" lvl="1" marL="914400" rtl="0" algn="l">
              <a:spcBef>
                <a:spcPts val="360"/>
              </a:spcBef>
              <a:spcAft>
                <a:spcPts val="0"/>
              </a:spcAft>
              <a:buSzPts val="1800"/>
              <a:buChar char="▪"/>
              <a:defRPr/>
            </a:lvl2pPr>
            <a:lvl3pPr indent="-342900" lvl="2" marL="1371600" rtl="0" algn="l">
              <a:spcBef>
                <a:spcPts val="360"/>
              </a:spcBef>
              <a:spcAft>
                <a:spcPts val="0"/>
              </a:spcAft>
              <a:buSzPts val="1800"/>
              <a:buChar char="▪"/>
              <a:defRPr/>
            </a:lvl3pPr>
            <a:lvl4pPr indent="-342900" lvl="3" marL="1828800" rtl="0" algn="l">
              <a:spcBef>
                <a:spcPts val="360"/>
              </a:spcBef>
              <a:spcAft>
                <a:spcPts val="0"/>
              </a:spcAft>
              <a:buSzPts val="1800"/>
              <a:buChar char="▪"/>
              <a:defRPr/>
            </a:lvl4pPr>
            <a:lvl5pPr indent="-342900" lvl="4" marL="2286000" rtl="0" algn="l">
              <a:spcBef>
                <a:spcPts val="360"/>
              </a:spcBef>
              <a:spcAft>
                <a:spcPts val="0"/>
              </a:spcAft>
              <a:buSzPts val="1800"/>
              <a:buChar char="▪"/>
              <a:defRPr/>
            </a:lvl5pPr>
            <a:lvl6pPr indent="-342900" lvl="5" marL="2743200" rtl="0" algn="l">
              <a:spcBef>
                <a:spcPts val="360"/>
              </a:spcBef>
              <a:spcAft>
                <a:spcPts val="0"/>
              </a:spcAft>
              <a:buSzPts val="1800"/>
              <a:buChar char="▪"/>
              <a:defRPr/>
            </a:lvl6pPr>
            <a:lvl7pPr indent="-342900" lvl="6" marL="3200400" rtl="0" algn="l">
              <a:spcBef>
                <a:spcPts val="360"/>
              </a:spcBef>
              <a:spcAft>
                <a:spcPts val="0"/>
              </a:spcAft>
              <a:buSzPts val="1800"/>
              <a:buChar char="▪"/>
              <a:defRPr/>
            </a:lvl7pPr>
            <a:lvl8pPr indent="-342900" lvl="7" marL="3657600" rtl="0" algn="l">
              <a:spcBef>
                <a:spcPts val="360"/>
              </a:spcBef>
              <a:spcAft>
                <a:spcPts val="0"/>
              </a:spcAft>
              <a:buSzPts val="1800"/>
              <a:buChar char="▪"/>
              <a:defRPr/>
            </a:lvl8pPr>
            <a:lvl9pPr indent="-342900" lvl="8" marL="4114800" rtl="0" algn="l">
              <a:spcBef>
                <a:spcPts val="360"/>
              </a:spcBef>
              <a:spcAft>
                <a:spcPts val="0"/>
              </a:spcAft>
              <a:buSzPts val="1800"/>
              <a:buChar char="▪"/>
              <a:defRPr/>
            </a:lvl9pPr>
          </a:lstStyle>
          <a:p/>
        </p:txBody>
      </p:sp>
      <p:sp>
        <p:nvSpPr>
          <p:cNvPr id="27" name="Google Shape;27;p3"/>
          <p:cNvSpPr txBox="1"/>
          <p:nvPr>
            <p:ph idx="11" type="ftr"/>
          </p:nvPr>
        </p:nvSpPr>
        <p:spPr>
          <a:xfrm>
            <a:off x="625475" y="0"/>
            <a:ext cx="5105400" cy="304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8" name="Google Shape;28;p3"/>
          <p:cNvSpPr txBox="1"/>
          <p:nvPr>
            <p:ph idx="10" type="dt"/>
          </p:nvPr>
        </p:nvSpPr>
        <p:spPr>
          <a:xfrm>
            <a:off x="7023100" y="0"/>
            <a:ext cx="1066800" cy="304800"/>
          </a:xfrm>
          <a:prstGeom prst="rect">
            <a:avLst/>
          </a:prstGeom>
          <a:noFill/>
          <a:ln>
            <a:noFill/>
          </a:ln>
        </p:spPr>
        <p:txBody>
          <a:bodyPr anchorCtr="0" anchor="ctr" bIns="45700" lIns="0" spcFirstLastPara="1" rIns="0"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9" name="Google Shape;29;p3"/>
          <p:cNvSpPr txBox="1"/>
          <p:nvPr>
            <p:ph idx="12" type="sldNum"/>
          </p:nvPr>
        </p:nvSpPr>
        <p:spPr>
          <a:xfrm>
            <a:off x="8289925" y="0"/>
            <a:ext cx="854100" cy="304800"/>
          </a:xfrm>
          <a:prstGeom prst="rect">
            <a:avLst/>
          </a:prstGeom>
          <a:noFill/>
          <a:ln>
            <a:noFill/>
          </a:ln>
        </p:spPr>
        <p:txBody>
          <a:bodyPr anchorCtr="0" anchor="ctr" bIns="45700" lIns="0" spcFirstLastPara="1" rIns="0" wrap="square" tIns="45700">
            <a:noAutofit/>
          </a:bodyPr>
          <a:lstStyle>
            <a:lvl1pPr indent="0" lvl="0" marL="0" rtl="0" algn="l">
              <a:spcBef>
                <a:spcPts val="0"/>
              </a:spcBef>
              <a:spcAft>
                <a:spcPts val="0"/>
              </a:spcAft>
              <a:buNone/>
              <a:defRPr sz="1200">
                <a:solidFill>
                  <a:srgbClr val="CCCCCC"/>
                </a:solidFill>
                <a:latin typeface="Arial"/>
                <a:ea typeface="Arial"/>
                <a:cs typeface="Arial"/>
                <a:sym typeface="Arial"/>
              </a:defRPr>
            </a:lvl1pPr>
            <a:lvl2pPr indent="0" lvl="1" marL="0" rtl="0" algn="l">
              <a:spcBef>
                <a:spcPts val="0"/>
              </a:spcBef>
              <a:spcAft>
                <a:spcPts val="0"/>
              </a:spcAft>
              <a:buNone/>
              <a:defRPr sz="1200">
                <a:solidFill>
                  <a:srgbClr val="CCCCCC"/>
                </a:solidFill>
                <a:latin typeface="Arial"/>
                <a:ea typeface="Arial"/>
                <a:cs typeface="Arial"/>
                <a:sym typeface="Arial"/>
              </a:defRPr>
            </a:lvl2pPr>
            <a:lvl3pPr indent="0" lvl="2" marL="0" rtl="0" algn="l">
              <a:spcBef>
                <a:spcPts val="0"/>
              </a:spcBef>
              <a:spcAft>
                <a:spcPts val="0"/>
              </a:spcAft>
              <a:buNone/>
              <a:defRPr sz="1200">
                <a:solidFill>
                  <a:srgbClr val="CCCCCC"/>
                </a:solidFill>
                <a:latin typeface="Arial"/>
                <a:ea typeface="Arial"/>
                <a:cs typeface="Arial"/>
                <a:sym typeface="Arial"/>
              </a:defRPr>
            </a:lvl3pPr>
            <a:lvl4pPr indent="0" lvl="3" marL="0" rtl="0" algn="l">
              <a:spcBef>
                <a:spcPts val="0"/>
              </a:spcBef>
              <a:spcAft>
                <a:spcPts val="0"/>
              </a:spcAft>
              <a:buNone/>
              <a:defRPr sz="1200">
                <a:solidFill>
                  <a:srgbClr val="CCCCCC"/>
                </a:solidFill>
                <a:latin typeface="Arial"/>
                <a:ea typeface="Arial"/>
                <a:cs typeface="Arial"/>
                <a:sym typeface="Arial"/>
              </a:defRPr>
            </a:lvl4pPr>
            <a:lvl5pPr indent="0" lvl="4" marL="0" rtl="0" algn="l">
              <a:spcBef>
                <a:spcPts val="0"/>
              </a:spcBef>
              <a:spcAft>
                <a:spcPts val="0"/>
              </a:spcAft>
              <a:buNone/>
              <a:defRPr sz="1200">
                <a:solidFill>
                  <a:srgbClr val="CCCCCC"/>
                </a:solidFill>
                <a:latin typeface="Arial"/>
                <a:ea typeface="Arial"/>
                <a:cs typeface="Arial"/>
                <a:sym typeface="Arial"/>
              </a:defRPr>
            </a:lvl5pPr>
            <a:lvl6pPr indent="0" lvl="5" marL="0" rtl="0" algn="l">
              <a:spcBef>
                <a:spcPts val="0"/>
              </a:spcBef>
              <a:spcAft>
                <a:spcPts val="0"/>
              </a:spcAft>
              <a:buNone/>
              <a:defRPr sz="1200">
                <a:solidFill>
                  <a:srgbClr val="CCCCCC"/>
                </a:solidFill>
                <a:latin typeface="Arial"/>
                <a:ea typeface="Arial"/>
                <a:cs typeface="Arial"/>
                <a:sym typeface="Arial"/>
              </a:defRPr>
            </a:lvl6pPr>
            <a:lvl7pPr indent="0" lvl="6" marL="0" rtl="0" algn="l">
              <a:spcBef>
                <a:spcPts val="0"/>
              </a:spcBef>
              <a:spcAft>
                <a:spcPts val="0"/>
              </a:spcAft>
              <a:buNone/>
              <a:defRPr sz="1200">
                <a:solidFill>
                  <a:srgbClr val="CCCCCC"/>
                </a:solidFill>
                <a:latin typeface="Arial"/>
                <a:ea typeface="Arial"/>
                <a:cs typeface="Arial"/>
                <a:sym typeface="Arial"/>
              </a:defRPr>
            </a:lvl7pPr>
            <a:lvl8pPr indent="0" lvl="7" marL="0" rtl="0" algn="l">
              <a:spcBef>
                <a:spcPts val="0"/>
              </a:spcBef>
              <a:spcAft>
                <a:spcPts val="0"/>
              </a:spcAft>
              <a:buNone/>
              <a:defRPr sz="1200">
                <a:solidFill>
                  <a:srgbClr val="CCCCCC"/>
                </a:solidFill>
                <a:latin typeface="Arial"/>
                <a:ea typeface="Arial"/>
                <a:cs typeface="Arial"/>
                <a:sym typeface="Arial"/>
              </a:defRPr>
            </a:lvl8pPr>
            <a:lvl9pPr indent="0" lvl="8" marL="0" rtl="0" algn="l">
              <a:spcBef>
                <a:spcPts val="0"/>
              </a:spcBef>
              <a:spcAft>
                <a:spcPts val="0"/>
              </a:spcAft>
              <a:buNone/>
              <a:defRPr sz="1200">
                <a:solidFill>
                  <a:srgbClr val="CCCCCC"/>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 name="Shape 30"/>
        <p:cNvGrpSpPr/>
        <p:nvPr/>
      </p:nvGrpSpPr>
      <p:grpSpPr>
        <a:xfrm>
          <a:off x="0" y="0"/>
          <a:ext cx="0" cy="0"/>
          <a:chOff x="0" y="0"/>
          <a:chExt cx="0" cy="0"/>
        </a:xfrm>
      </p:grpSpPr>
      <p:sp>
        <p:nvSpPr>
          <p:cNvPr id="31" name="Google Shape;31;p4"/>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b="1" sz="4000" cap="none"/>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2" name="Google Shape;32;p4"/>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Autofit/>
          </a:bodyPr>
          <a:lstStyle>
            <a:lvl1pPr indent="-228600" lvl="0" marL="457200" rtl="0" algn="l">
              <a:spcBef>
                <a:spcPts val="400"/>
              </a:spcBef>
              <a:spcAft>
                <a:spcPts val="0"/>
              </a:spcAft>
              <a:buSzPts val="2000"/>
              <a:buNone/>
              <a:defRPr sz="2000"/>
            </a:lvl1pPr>
            <a:lvl2pPr indent="-228600" lvl="1" marL="914400" rtl="0" algn="l">
              <a:spcBef>
                <a:spcPts val="360"/>
              </a:spcBef>
              <a:spcAft>
                <a:spcPts val="0"/>
              </a:spcAft>
              <a:buSzPts val="1800"/>
              <a:buNone/>
              <a:defRPr sz="1800"/>
            </a:lvl2pPr>
            <a:lvl3pPr indent="-228600" lvl="2" marL="1371600" rtl="0" algn="l">
              <a:spcBef>
                <a:spcPts val="320"/>
              </a:spcBef>
              <a:spcAft>
                <a:spcPts val="0"/>
              </a:spcAft>
              <a:buSzPts val="1600"/>
              <a:buNone/>
              <a:defRPr sz="1600"/>
            </a:lvl3pPr>
            <a:lvl4pPr indent="-228600" lvl="3" marL="1828800" rtl="0" algn="l">
              <a:spcBef>
                <a:spcPts val="280"/>
              </a:spcBef>
              <a:spcAft>
                <a:spcPts val="0"/>
              </a:spcAft>
              <a:buSzPts val="1400"/>
              <a:buNone/>
              <a:defRPr sz="1400"/>
            </a:lvl4pPr>
            <a:lvl5pPr indent="-228600" lvl="4" marL="2286000" rtl="0" algn="l">
              <a:spcBef>
                <a:spcPts val="280"/>
              </a:spcBef>
              <a:spcAft>
                <a:spcPts val="0"/>
              </a:spcAft>
              <a:buSzPts val="1400"/>
              <a:buNone/>
              <a:defRPr sz="1400"/>
            </a:lvl5pPr>
            <a:lvl6pPr indent="-228600" lvl="5" marL="2743200" rtl="0" algn="l">
              <a:spcBef>
                <a:spcPts val="280"/>
              </a:spcBef>
              <a:spcAft>
                <a:spcPts val="0"/>
              </a:spcAft>
              <a:buSzPts val="1400"/>
              <a:buNone/>
              <a:defRPr sz="1400"/>
            </a:lvl6pPr>
            <a:lvl7pPr indent="-228600" lvl="6" marL="3200400" rtl="0" algn="l">
              <a:spcBef>
                <a:spcPts val="280"/>
              </a:spcBef>
              <a:spcAft>
                <a:spcPts val="0"/>
              </a:spcAft>
              <a:buSzPts val="1400"/>
              <a:buNone/>
              <a:defRPr sz="1400"/>
            </a:lvl7pPr>
            <a:lvl8pPr indent="-228600" lvl="7" marL="3657600" rtl="0" algn="l">
              <a:spcBef>
                <a:spcPts val="280"/>
              </a:spcBef>
              <a:spcAft>
                <a:spcPts val="0"/>
              </a:spcAft>
              <a:buSzPts val="1400"/>
              <a:buNone/>
              <a:defRPr sz="1400"/>
            </a:lvl8pPr>
            <a:lvl9pPr indent="-228600" lvl="8" marL="4114800" rtl="0" algn="l">
              <a:spcBef>
                <a:spcPts val="280"/>
              </a:spcBef>
              <a:spcAft>
                <a:spcPts val="0"/>
              </a:spcAft>
              <a:buSzPts val="1400"/>
              <a:buNone/>
              <a:defRPr sz="1400"/>
            </a:lvl9pPr>
          </a:lstStyle>
          <a:p/>
        </p:txBody>
      </p:sp>
      <p:sp>
        <p:nvSpPr>
          <p:cNvPr id="33" name="Google Shape;33;p4"/>
          <p:cNvSpPr txBox="1"/>
          <p:nvPr>
            <p:ph idx="11" type="ftr"/>
          </p:nvPr>
        </p:nvSpPr>
        <p:spPr>
          <a:xfrm>
            <a:off x="625475" y="0"/>
            <a:ext cx="5105400" cy="304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sz="12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4" name="Google Shape;34;p4"/>
          <p:cNvSpPr txBox="1"/>
          <p:nvPr>
            <p:ph idx="10" type="dt"/>
          </p:nvPr>
        </p:nvSpPr>
        <p:spPr>
          <a:xfrm>
            <a:off x="7023100" y="0"/>
            <a:ext cx="1066800" cy="304800"/>
          </a:xfrm>
          <a:prstGeom prst="rect">
            <a:avLst/>
          </a:prstGeom>
          <a:noFill/>
          <a:ln>
            <a:noFill/>
          </a:ln>
        </p:spPr>
        <p:txBody>
          <a:bodyPr anchorCtr="0" anchor="ctr" bIns="45700" lIns="0" spcFirstLastPara="1" rIns="0"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5" name="Google Shape;35;p4"/>
          <p:cNvSpPr txBox="1"/>
          <p:nvPr>
            <p:ph idx="12" type="sldNum"/>
          </p:nvPr>
        </p:nvSpPr>
        <p:spPr>
          <a:xfrm>
            <a:off x="8289925" y="0"/>
            <a:ext cx="854100" cy="304800"/>
          </a:xfrm>
          <a:prstGeom prst="rect">
            <a:avLst/>
          </a:prstGeom>
          <a:noFill/>
          <a:ln>
            <a:noFill/>
          </a:ln>
        </p:spPr>
        <p:txBody>
          <a:bodyPr anchorCtr="0" anchor="ctr" bIns="45700" lIns="0" spcFirstLastPara="1" rIns="0" wrap="square" tIns="45700">
            <a:noAutofit/>
          </a:bodyPr>
          <a:lstStyle>
            <a:lvl1pPr indent="0" lvl="0" marL="0" rtl="0" algn="l">
              <a:spcBef>
                <a:spcPts val="0"/>
              </a:spcBef>
              <a:spcAft>
                <a:spcPts val="0"/>
              </a:spcAft>
              <a:buNone/>
              <a:defRPr sz="1200">
                <a:solidFill>
                  <a:srgbClr val="CCCCCC"/>
                </a:solidFill>
                <a:latin typeface="Arial"/>
                <a:ea typeface="Arial"/>
                <a:cs typeface="Arial"/>
                <a:sym typeface="Arial"/>
              </a:defRPr>
            </a:lvl1pPr>
            <a:lvl2pPr indent="0" lvl="1" marL="0" rtl="0" algn="l">
              <a:spcBef>
                <a:spcPts val="0"/>
              </a:spcBef>
              <a:spcAft>
                <a:spcPts val="0"/>
              </a:spcAft>
              <a:buNone/>
              <a:defRPr sz="1200">
                <a:solidFill>
                  <a:srgbClr val="CCCCCC"/>
                </a:solidFill>
                <a:latin typeface="Arial"/>
                <a:ea typeface="Arial"/>
                <a:cs typeface="Arial"/>
                <a:sym typeface="Arial"/>
              </a:defRPr>
            </a:lvl2pPr>
            <a:lvl3pPr indent="0" lvl="2" marL="0" rtl="0" algn="l">
              <a:spcBef>
                <a:spcPts val="0"/>
              </a:spcBef>
              <a:spcAft>
                <a:spcPts val="0"/>
              </a:spcAft>
              <a:buNone/>
              <a:defRPr sz="1200">
                <a:solidFill>
                  <a:srgbClr val="CCCCCC"/>
                </a:solidFill>
                <a:latin typeface="Arial"/>
                <a:ea typeface="Arial"/>
                <a:cs typeface="Arial"/>
                <a:sym typeface="Arial"/>
              </a:defRPr>
            </a:lvl3pPr>
            <a:lvl4pPr indent="0" lvl="3" marL="0" rtl="0" algn="l">
              <a:spcBef>
                <a:spcPts val="0"/>
              </a:spcBef>
              <a:spcAft>
                <a:spcPts val="0"/>
              </a:spcAft>
              <a:buNone/>
              <a:defRPr sz="1200">
                <a:solidFill>
                  <a:srgbClr val="CCCCCC"/>
                </a:solidFill>
                <a:latin typeface="Arial"/>
                <a:ea typeface="Arial"/>
                <a:cs typeface="Arial"/>
                <a:sym typeface="Arial"/>
              </a:defRPr>
            </a:lvl4pPr>
            <a:lvl5pPr indent="0" lvl="4" marL="0" rtl="0" algn="l">
              <a:spcBef>
                <a:spcPts val="0"/>
              </a:spcBef>
              <a:spcAft>
                <a:spcPts val="0"/>
              </a:spcAft>
              <a:buNone/>
              <a:defRPr sz="1200">
                <a:solidFill>
                  <a:srgbClr val="CCCCCC"/>
                </a:solidFill>
                <a:latin typeface="Arial"/>
                <a:ea typeface="Arial"/>
                <a:cs typeface="Arial"/>
                <a:sym typeface="Arial"/>
              </a:defRPr>
            </a:lvl5pPr>
            <a:lvl6pPr indent="0" lvl="5" marL="0" rtl="0" algn="l">
              <a:spcBef>
                <a:spcPts val="0"/>
              </a:spcBef>
              <a:spcAft>
                <a:spcPts val="0"/>
              </a:spcAft>
              <a:buNone/>
              <a:defRPr sz="1200">
                <a:solidFill>
                  <a:srgbClr val="CCCCCC"/>
                </a:solidFill>
                <a:latin typeface="Arial"/>
                <a:ea typeface="Arial"/>
                <a:cs typeface="Arial"/>
                <a:sym typeface="Arial"/>
              </a:defRPr>
            </a:lvl6pPr>
            <a:lvl7pPr indent="0" lvl="6" marL="0" rtl="0" algn="l">
              <a:spcBef>
                <a:spcPts val="0"/>
              </a:spcBef>
              <a:spcAft>
                <a:spcPts val="0"/>
              </a:spcAft>
              <a:buNone/>
              <a:defRPr sz="1200">
                <a:solidFill>
                  <a:srgbClr val="CCCCCC"/>
                </a:solidFill>
                <a:latin typeface="Arial"/>
                <a:ea typeface="Arial"/>
                <a:cs typeface="Arial"/>
                <a:sym typeface="Arial"/>
              </a:defRPr>
            </a:lvl7pPr>
            <a:lvl8pPr indent="0" lvl="7" marL="0" rtl="0" algn="l">
              <a:spcBef>
                <a:spcPts val="0"/>
              </a:spcBef>
              <a:spcAft>
                <a:spcPts val="0"/>
              </a:spcAft>
              <a:buNone/>
              <a:defRPr sz="1200">
                <a:solidFill>
                  <a:srgbClr val="CCCCCC"/>
                </a:solidFill>
                <a:latin typeface="Arial"/>
                <a:ea typeface="Arial"/>
                <a:cs typeface="Arial"/>
                <a:sym typeface="Arial"/>
              </a:defRPr>
            </a:lvl8pPr>
            <a:lvl9pPr indent="0" lvl="8" marL="0" rtl="0" algn="l">
              <a:spcBef>
                <a:spcPts val="0"/>
              </a:spcBef>
              <a:spcAft>
                <a:spcPts val="0"/>
              </a:spcAft>
              <a:buNone/>
              <a:defRPr sz="1200">
                <a:solidFill>
                  <a:srgbClr val="CCCCCC"/>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r>
              <a:rPr lang="en-US"/>
              <a:t>/</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42863"/>
            <a:ext cx="9144000" cy="347700"/>
          </a:xfrm>
          <a:prstGeom prst="rect">
            <a:avLst/>
          </a:prstGeom>
          <a:gradFill>
            <a:gsLst>
              <a:gs pos="0">
                <a:srgbClr val="333333"/>
              </a:gs>
              <a:gs pos="100000">
                <a:schemeClr val="dk1"/>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 name="Google Shape;11;p1"/>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2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1"/>
                </a:solidFill>
                <a:latin typeface="Arial"/>
                <a:ea typeface="Arial"/>
                <a:cs typeface="Arial"/>
                <a:sym typeface="Arial"/>
              </a:defRPr>
            </a:lvl9pPr>
          </a:lstStyle>
          <a:p/>
        </p:txBody>
      </p:sp>
      <p:sp>
        <p:nvSpPr>
          <p:cNvPr id="12" name="Google Shape;12;p1"/>
          <p:cNvSpPr txBox="1"/>
          <p:nvPr>
            <p:ph idx="1" type="body"/>
          </p:nvPr>
        </p:nvSpPr>
        <p:spPr>
          <a:xfrm>
            <a:off x="609600" y="1828800"/>
            <a:ext cx="7924800" cy="38862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CC0000"/>
              </a:buClr>
              <a:buSzPts val="2400"/>
              <a:buFont typeface="Noto Sans Symbols"/>
              <a:buChar char="▪"/>
              <a:defRPr b="0" i="0" sz="24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CC0000"/>
              </a:buClr>
              <a:buSzPts val="2400"/>
              <a:buFont typeface="Noto Sans Symbols"/>
              <a:buChar char="▪"/>
              <a:defRPr b="0" i="0" sz="24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rgbClr val="CC0000"/>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625475" y="0"/>
            <a:ext cx="5105400" cy="3048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14" name="Google Shape;14;p1"/>
          <p:cNvSpPr txBox="1"/>
          <p:nvPr/>
        </p:nvSpPr>
        <p:spPr>
          <a:xfrm>
            <a:off x="609600" y="1524000"/>
            <a:ext cx="7924800" cy="274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lt1"/>
                </a:solidFill>
                <a:latin typeface="Arial"/>
                <a:ea typeface="Arial"/>
                <a:cs typeface="Arial"/>
                <a:sym typeface="Arial"/>
              </a:rPr>
              <a:t>Boston University</a:t>
            </a:r>
            <a:r>
              <a:rPr lang="en-US" sz="1200">
                <a:solidFill>
                  <a:schemeClr val="lt1"/>
                </a:solidFill>
                <a:latin typeface="Arial"/>
                <a:ea typeface="Arial"/>
                <a:cs typeface="Arial"/>
                <a:sym typeface="Arial"/>
              </a:rPr>
              <a:t> Slideshow Title Goes Here</a:t>
            </a:r>
            <a:endParaRPr/>
          </a:p>
        </p:txBody>
      </p:sp>
      <p:sp>
        <p:nvSpPr>
          <p:cNvPr id="15" name="Google Shape;15;p1"/>
          <p:cNvSpPr txBox="1"/>
          <p:nvPr>
            <p:ph idx="10" type="dt"/>
          </p:nvPr>
        </p:nvSpPr>
        <p:spPr>
          <a:xfrm>
            <a:off x="7023100" y="0"/>
            <a:ext cx="1066800" cy="304800"/>
          </a:xfrm>
          <a:prstGeom prst="rect">
            <a:avLst/>
          </a:prstGeom>
          <a:noFill/>
          <a:ln>
            <a:noFill/>
          </a:ln>
        </p:spPr>
        <p:txBody>
          <a:bodyPr anchorCtr="0" anchor="ctr" bIns="45700" lIns="0" spcFirstLastPara="1" rIns="0" wrap="square" tIns="45700">
            <a:noAutofit/>
          </a:bodyPr>
          <a:lstStyle>
            <a:lvl1pPr lvl="0" marR="0" rtl="0" algn="r">
              <a:spcBef>
                <a:spcPts val="0"/>
              </a:spcBef>
              <a:spcAft>
                <a:spcPts val="0"/>
              </a:spcAft>
              <a:buSzPts val="1400"/>
              <a:buNone/>
              <a:defRPr sz="1200">
                <a:solidFill>
                  <a:srgbClr val="CCCCCC"/>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16" name="Google Shape;16;p1"/>
          <p:cNvSpPr txBox="1"/>
          <p:nvPr>
            <p:ph idx="12" type="sldNum"/>
          </p:nvPr>
        </p:nvSpPr>
        <p:spPr>
          <a:xfrm>
            <a:off x="8289925" y="0"/>
            <a:ext cx="854100" cy="304800"/>
          </a:xfrm>
          <a:prstGeom prst="rect">
            <a:avLst/>
          </a:prstGeom>
          <a:noFill/>
          <a:ln>
            <a:noFill/>
          </a:ln>
        </p:spPr>
        <p:txBody>
          <a:bodyPr anchorCtr="0" anchor="ctr" bIns="45700" lIns="0" spcFirstLastPara="1" rIns="0" wrap="square" tIns="45700">
            <a:noAutofit/>
          </a:bodyPr>
          <a:lstStyle>
            <a:lvl1pPr indent="0" lvl="0" marL="0" marR="0" rtl="0" algn="l">
              <a:spcBef>
                <a:spcPts val="0"/>
              </a:spcBef>
              <a:spcAft>
                <a:spcPts val="0"/>
              </a:spcAft>
              <a:buNone/>
              <a:defRPr b="0" sz="1200" u="none">
                <a:solidFill>
                  <a:srgbClr val="CCCCCC"/>
                </a:solidFill>
                <a:latin typeface="Arial"/>
                <a:ea typeface="Arial"/>
                <a:cs typeface="Arial"/>
                <a:sym typeface="Arial"/>
              </a:defRPr>
            </a:lvl1pPr>
            <a:lvl2pPr indent="0" lvl="1" marL="0" marR="0" rtl="0" algn="l">
              <a:spcBef>
                <a:spcPts val="0"/>
              </a:spcBef>
              <a:spcAft>
                <a:spcPts val="0"/>
              </a:spcAft>
              <a:buNone/>
              <a:defRPr b="0" sz="1200" u="none">
                <a:solidFill>
                  <a:srgbClr val="CCCCCC"/>
                </a:solidFill>
                <a:latin typeface="Arial"/>
                <a:ea typeface="Arial"/>
                <a:cs typeface="Arial"/>
                <a:sym typeface="Arial"/>
              </a:defRPr>
            </a:lvl2pPr>
            <a:lvl3pPr indent="0" lvl="2" marL="0" marR="0" rtl="0" algn="l">
              <a:spcBef>
                <a:spcPts val="0"/>
              </a:spcBef>
              <a:spcAft>
                <a:spcPts val="0"/>
              </a:spcAft>
              <a:buNone/>
              <a:defRPr b="0" sz="1200" u="none">
                <a:solidFill>
                  <a:srgbClr val="CCCCCC"/>
                </a:solidFill>
                <a:latin typeface="Arial"/>
                <a:ea typeface="Arial"/>
                <a:cs typeface="Arial"/>
                <a:sym typeface="Arial"/>
              </a:defRPr>
            </a:lvl3pPr>
            <a:lvl4pPr indent="0" lvl="3" marL="0" marR="0" rtl="0" algn="l">
              <a:spcBef>
                <a:spcPts val="0"/>
              </a:spcBef>
              <a:spcAft>
                <a:spcPts val="0"/>
              </a:spcAft>
              <a:buNone/>
              <a:defRPr b="0" sz="1200" u="none">
                <a:solidFill>
                  <a:srgbClr val="CCCCCC"/>
                </a:solidFill>
                <a:latin typeface="Arial"/>
                <a:ea typeface="Arial"/>
                <a:cs typeface="Arial"/>
                <a:sym typeface="Arial"/>
              </a:defRPr>
            </a:lvl4pPr>
            <a:lvl5pPr indent="0" lvl="4" marL="0" marR="0" rtl="0" algn="l">
              <a:spcBef>
                <a:spcPts val="0"/>
              </a:spcBef>
              <a:spcAft>
                <a:spcPts val="0"/>
              </a:spcAft>
              <a:buNone/>
              <a:defRPr b="0" sz="1200" u="none">
                <a:solidFill>
                  <a:srgbClr val="CCCCCC"/>
                </a:solidFill>
                <a:latin typeface="Arial"/>
                <a:ea typeface="Arial"/>
                <a:cs typeface="Arial"/>
                <a:sym typeface="Arial"/>
              </a:defRPr>
            </a:lvl5pPr>
            <a:lvl6pPr indent="0" lvl="5" marL="0" marR="0" rtl="0" algn="l">
              <a:spcBef>
                <a:spcPts val="0"/>
              </a:spcBef>
              <a:spcAft>
                <a:spcPts val="0"/>
              </a:spcAft>
              <a:buNone/>
              <a:defRPr b="0" sz="1200" u="none">
                <a:solidFill>
                  <a:srgbClr val="CCCCCC"/>
                </a:solidFill>
                <a:latin typeface="Arial"/>
                <a:ea typeface="Arial"/>
                <a:cs typeface="Arial"/>
                <a:sym typeface="Arial"/>
              </a:defRPr>
            </a:lvl6pPr>
            <a:lvl7pPr indent="0" lvl="6" marL="0" marR="0" rtl="0" algn="l">
              <a:spcBef>
                <a:spcPts val="0"/>
              </a:spcBef>
              <a:spcAft>
                <a:spcPts val="0"/>
              </a:spcAft>
              <a:buNone/>
              <a:defRPr b="0" sz="1200" u="none">
                <a:solidFill>
                  <a:srgbClr val="CCCCCC"/>
                </a:solidFill>
                <a:latin typeface="Arial"/>
                <a:ea typeface="Arial"/>
                <a:cs typeface="Arial"/>
                <a:sym typeface="Arial"/>
              </a:defRPr>
            </a:lvl7pPr>
            <a:lvl8pPr indent="0" lvl="7" marL="0" marR="0" rtl="0" algn="l">
              <a:spcBef>
                <a:spcPts val="0"/>
              </a:spcBef>
              <a:spcAft>
                <a:spcPts val="0"/>
              </a:spcAft>
              <a:buNone/>
              <a:defRPr b="0" sz="1200" u="none">
                <a:solidFill>
                  <a:srgbClr val="CCCCCC"/>
                </a:solidFill>
                <a:latin typeface="Arial"/>
                <a:ea typeface="Arial"/>
                <a:cs typeface="Arial"/>
                <a:sym typeface="Arial"/>
              </a:defRPr>
            </a:lvl8pPr>
            <a:lvl9pPr indent="0" lvl="8" marL="0" marR="0" rtl="0" algn="l">
              <a:spcBef>
                <a:spcPts val="0"/>
              </a:spcBef>
              <a:spcAft>
                <a:spcPts val="0"/>
              </a:spcAft>
              <a:buNone/>
              <a:defRPr b="0" sz="1200" u="none">
                <a:solidFill>
                  <a:srgbClr val="CCCCCC"/>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cxnSp>
        <p:nvCxnSpPr>
          <p:cNvPr id="17" name="Google Shape;17;p1"/>
          <p:cNvCxnSpPr/>
          <p:nvPr/>
        </p:nvCxnSpPr>
        <p:spPr>
          <a:xfrm>
            <a:off x="8189913" y="76200"/>
            <a:ext cx="1500" cy="152400"/>
          </a:xfrm>
          <a:prstGeom prst="straightConnector1">
            <a:avLst/>
          </a:prstGeom>
          <a:noFill/>
          <a:ln cap="flat" cmpd="sng" w="12700">
            <a:solidFill>
              <a:srgbClr val="4D4D4D"/>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jpg"/><Relationship Id="rId4" Type="http://schemas.openxmlformats.org/officeDocument/2006/relationships/image" Target="../media/image20.jpg"/><Relationship Id="rId5" Type="http://schemas.openxmlformats.org/officeDocument/2006/relationships/image" Target="../media/image22.jpg"/><Relationship Id="rId6" Type="http://schemas.openxmlformats.org/officeDocument/2006/relationships/image" Target="../media/image33.jpg"/><Relationship Id="rId7" Type="http://schemas.openxmlformats.org/officeDocument/2006/relationships/image" Target="../media/image2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5.jpg"/><Relationship Id="rId4" Type="http://schemas.openxmlformats.org/officeDocument/2006/relationships/image" Target="../media/image49.jpg"/><Relationship Id="rId5" Type="http://schemas.openxmlformats.org/officeDocument/2006/relationships/image" Target="../media/image24.png"/><Relationship Id="rId6" Type="http://schemas.openxmlformats.org/officeDocument/2006/relationships/image" Target="../media/image27.png"/><Relationship Id="rId7"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27.png"/><Relationship Id="rId5" Type="http://schemas.openxmlformats.org/officeDocument/2006/relationships/image" Target="../media/image25.png"/><Relationship Id="rId6" Type="http://schemas.openxmlformats.org/officeDocument/2006/relationships/image" Target="../media/image28.png"/><Relationship Id="rId7" Type="http://schemas.openxmlformats.org/officeDocument/2006/relationships/image" Target="../media/image30.png"/><Relationship Id="rId8"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0.png"/><Relationship Id="rId4" Type="http://schemas.openxmlformats.org/officeDocument/2006/relationships/image" Target="../media/image40.png"/><Relationship Id="rId5"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9.png"/><Relationship Id="rId4" Type="http://schemas.openxmlformats.org/officeDocument/2006/relationships/image" Target="../media/image29.png"/><Relationship Id="rId5" Type="http://schemas.openxmlformats.org/officeDocument/2006/relationships/image" Target="../media/image31.png"/><Relationship Id="rId6" Type="http://schemas.openxmlformats.org/officeDocument/2006/relationships/image" Target="../media/image26.png"/><Relationship Id="rId7"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1.png"/><Relationship Id="rId4" Type="http://schemas.openxmlformats.org/officeDocument/2006/relationships/image" Target="../media/image38.png"/><Relationship Id="rId5"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6.png"/><Relationship Id="rId4" Type="http://schemas.openxmlformats.org/officeDocument/2006/relationships/image" Target="../media/image45.png"/><Relationship Id="rId5" Type="http://schemas.openxmlformats.org/officeDocument/2006/relationships/image" Target="../media/image52.png"/><Relationship Id="rId6" Type="http://schemas.openxmlformats.org/officeDocument/2006/relationships/image" Target="../media/image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6.gif"/><Relationship Id="rId4" Type="http://schemas.openxmlformats.org/officeDocument/2006/relationships/image" Target="../media/image48.gif"/><Relationship Id="rId5"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4.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3.png"/><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11" Type="http://schemas.openxmlformats.org/officeDocument/2006/relationships/image" Target="../media/image63.png"/><Relationship Id="rId10" Type="http://schemas.openxmlformats.org/officeDocument/2006/relationships/image" Target="../media/image59.png"/><Relationship Id="rId13" Type="http://schemas.openxmlformats.org/officeDocument/2006/relationships/image" Target="../media/image61.png"/><Relationship Id="rId12"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5.jpg"/><Relationship Id="rId4" Type="http://schemas.openxmlformats.org/officeDocument/2006/relationships/image" Target="../media/image47.png"/><Relationship Id="rId9" Type="http://schemas.openxmlformats.org/officeDocument/2006/relationships/image" Target="../media/image57.png"/><Relationship Id="rId5" Type="http://schemas.openxmlformats.org/officeDocument/2006/relationships/image" Target="../media/image51.png"/><Relationship Id="rId6" Type="http://schemas.openxmlformats.org/officeDocument/2006/relationships/image" Target="../media/image55.png"/><Relationship Id="rId7" Type="http://schemas.openxmlformats.org/officeDocument/2006/relationships/image" Target="../media/image54.png"/><Relationship Id="rId8" Type="http://schemas.openxmlformats.org/officeDocument/2006/relationships/image" Target="../media/image6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jpg"/><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4.png"/><Relationship Id="rId10" Type="http://schemas.openxmlformats.org/officeDocument/2006/relationships/image" Target="../media/image14.png"/><Relationship Id="rId9" Type="http://schemas.openxmlformats.org/officeDocument/2006/relationships/image" Target="../media/image3.png"/><Relationship Id="rId5" Type="http://schemas.openxmlformats.org/officeDocument/2006/relationships/image" Target="../media/image12.png"/><Relationship Id="rId6" Type="http://schemas.openxmlformats.org/officeDocument/2006/relationships/image" Target="../media/image6.png"/><Relationship Id="rId7" Type="http://schemas.openxmlformats.org/officeDocument/2006/relationships/image" Target="../media/image11.png"/><Relationship Id="rId8"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 name="Shape 40"/>
        <p:cNvGrpSpPr/>
        <p:nvPr/>
      </p:nvGrpSpPr>
      <p:grpSpPr>
        <a:xfrm>
          <a:off x="0" y="0"/>
          <a:ext cx="0" cy="0"/>
          <a:chOff x="0" y="0"/>
          <a:chExt cx="0" cy="0"/>
        </a:xfrm>
      </p:grpSpPr>
      <p:sp>
        <p:nvSpPr>
          <p:cNvPr id="41" name="Google Shape;41;p5"/>
          <p:cNvSpPr txBox="1"/>
          <p:nvPr>
            <p:ph idx="1" type="subTitle"/>
          </p:nvPr>
        </p:nvSpPr>
        <p:spPr>
          <a:xfrm>
            <a:off x="609600" y="2850704"/>
            <a:ext cx="7772400" cy="25225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b="1" lang="en-US">
                <a:solidFill>
                  <a:schemeClr val="lt2"/>
                </a:solidFill>
              </a:rPr>
              <a:t>Team #6</a:t>
            </a:r>
            <a:endParaRPr>
              <a:solidFill>
                <a:schemeClr val="lt2"/>
              </a:solidFill>
            </a:endParaRPr>
          </a:p>
          <a:p>
            <a:pPr indent="0" lvl="0" marL="0" rtl="0" algn="l">
              <a:spcBef>
                <a:spcPts val="360"/>
              </a:spcBef>
              <a:spcAft>
                <a:spcPts val="0"/>
              </a:spcAft>
              <a:buSzPts val="1800"/>
              <a:buNone/>
            </a:pPr>
            <a:r>
              <a:t/>
            </a:r>
            <a:endParaRPr>
              <a:solidFill>
                <a:schemeClr val="lt2"/>
              </a:solidFill>
            </a:endParaRPr>
          </a:p>
          <a:p>
            <a:pPr indent="0" lvl="0" marL="0" rtl="0" algn="l">
              <a:spcBef>
                <a:spcPts val="360"/>
              </a:spcBef>
              <a:spcAft>
                <a:spcPts val="0"/>
              </a:spcAft>
              <a:buSzPts val="1800"/>
              <a:buNone/>
            </a:pPr>
            <a:r>
              <a:rPr i="1" lang="en-US">
                <a:solidFill>
                  <a:schemeClr val="lt2"/>
                </a:solidFill>
              </a:rPr>
              <a:t>Chun Cheng</a:t>
            </a:r>
            <a:br>
              <a:rPr i="1" lang="en-US">
                <a:solidFill>
                  <a:schemeClr val="lt2"/>
                </a:solidFill>
              </a:rPr>
            </a:br>
            <a:r>
              <a:rPr i="1" lang="en-US">
                <a:solidFill>
                  <a:schemeClr val="lt2"/>
                </a:solidFill>
              </a:rPr>
              <a:t>Kaiyan Xu</a:t>
            </a:r>
            <a:endParaRPr i="1">
              <a:solidFill>
                <a:schemeClr val="lt2"/>
              </a:solidFill>
            </a:endParaRPr>
          </a:p>
          <a:p>
            <a:pPr indent="0" lvl="0" marL="0" rtl="0" algn="l">
              <a:spcBef>
                <a:spcPts val="360"/>
              </a:spcBef>
              <a:spcAft>
                <a:spcPts val="0"/>
              </a:spcAft>
              <a:buSzPts val="1800"/>
              <a:buNone/>
            </a:pPr>
            <a:r>
              <a:rPr i="1" lang="en-US">
                <a:solidFill>
                  <a:schemeClr val="lt2"/>
                </a:solidFill>
              </a:rPr>
              <a:t>Hui </a:t>
            </a:r>
            <a:r>
              <a:rPr i="1" lang="en-US">
                <a:solidFill>
                  <a:schemeClr val="lt2"/>
                </a:solidFill>
              </a:rPr>
              <a:t>Zheng</a:t>
            </a:r>
            <a:endParaRPr i="1">
              <a:solidFill>
                <a:schemeClr val="lt2"/>
              </a:solidFill>
            </a:endParaRPr>
          </a:p>
          <a:p>
            <a:pPr indent="0" lvl="0" marL="0" rtl="0" algn="l">
              <a:spcBef>
                <a:spcPts val="360"/>
              </a:spcBef>
              <a:spcAft>
                <a:spcPts val="0"/>
              </a:spcAft>
              <a:buSzPts val="1800"/>
              <a:buNone/>
            </a:pPr>
            <a:r>
              <a:t/>
            </a:r>
            <a:endParaRPr b="1">
              <a:solidFill>
                <a:schemeClr val="lt2"/>
              </a:solidFill>
            </a:endParaRPr>
          </a:p>
        </p:txBody>
      </p:sp>
      <p:sp>
        <p:nvSpPr>
          <p:cNvPr id="42" name="Google Shape;42;p5"/>
          <p:cNvSpPr txBox="1"/>
          <p:nvPr>
            <p:ph type="ctrTitle"/>
          </p:nvPr>
        </p:nvSpPr>
        <p:spPr>
          <a:xfrm>
            <a:off x="609600" y="620688"/>
            <a:ext cx="7772400" cy="1676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3200">
                <a:solidFill>
                  <a:srgbClr val="FF9900"/>
                </a:solidFill>
              </a:rPr>
              <a:t>Sin</a:t>
            </a:r>
            <a:r>
              <a:rPr lang="en-US" sz="3200">
                <a:solidFill>
                  <a:srgbClr val="9FC5E8"/>
                </a:solidFill>
              </a:rPr>
              <a:t>GAN</a:t>
            </a:r>
            <a:r>
              <a:rPr lang="en-US" sz="3200"/>
              <a:t>: </a:t>
            </a:r>
            <a:endParaRPr sz="3200"/>
          </a:p>
          <a:p>
            <a:pPr indent="0" lvl="0" marL="0" rtl="0" algn="l">
              <a:spcBef>
                <a:spcPts val="0"/>
              </a:spcBef>
              <a:spcAft>
                <a:spcPts val="0"/>
              </a:spcAft>
              <a:buNone/>
            </a:pPr>
            <a:r>
              <a:rPr lang="en-US" sz="3200"/>
              <a:t>Learning a Generative Model from a </a:t>
            </a:r>
            <a:r>
              <a:rPr lang="en-US" sz="3200">
                <a:solidFill>
                  <a:srgbClr val="FF9900"/>
                </a:solidFill>
              </a:rPr>
              <a:t>Single</a:t>
            </a:r>
            <a:r>
              <a:rPr lang="en-US" sz="3200"/>
              <a:t> Natural Image</a:t>
            </a:r>
            <a:endParaRPr/>
          </a:p>
        </p:txBody>
      </p:sp>
      <p:sp>
        <p:nvSpPr>
          <p:cNvPr id="43" name="Google Shape;43;p5"/>
          <p:cNvSpPr txBox="1"/>
          <p:nvPr/>
        </p:nvSpPr>
        <p:spPr>
          <a:xfrm>
            <a:off x="436769" y="40043795"/>
            <a:ext cx="29375772"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Arial"/>
                <a:ea typeface="Arial"/>
                <a:cs typeface="Arial"/>
                <a:sym typeface="Arial"/>
              </a:rPr>
              <a:t>REFERENCES:</a:t>
            </a:r>
            <a:endParaRPr/>
          </a:p>
          <a:p>
            <a:pPr indent="0" lvl="0" marL="0" marR="0" rtl="0" algn="l">
              <a:spcBef>
                <a:spcPts val="0"/>
              </a:spcBef>
              <a:spcAft>
                <a:spcPts val="0"/>
              </a:spcAft>
              <a:buNone/>
            </a:pPr>
            <a:r>
              <a:rPr b="1" lang="en-US" sz="2800">
                <a:solidFill>
                  <a:schemeClr val="dk1"/>
                </a:solidFill>
                <a:latin typeface="Arial"/>
                <a:ea typeface="Arial"/>
                <a:cs typeface="Arial"/>
                <a:sym typeface="Arial"/>
              </a:rPr>
              <a:t>[1] Zhang J., Bargal S. A., Lin Z., Brandt J., Shen X., &amp; Sclaroff S. (2018). Top-down neural attention by excitation backprop – International Journal of Computer Vision, 126(10), 1084-1102.</a:t>
            </a:r>
            <a:endParaRPr/>
          </a:p>
          <a:p>
            <a:pPr indent="0" lvl="0" marL="0" marR="0" rtl="0" algn="l">
              <a:spcBef>
                <a:spcPts val="0"/>
              </a:spcBef>
              <a:spcAft>
                <a:spcPts val="0"/>
              </a:spcAft>
              <a:buNone/>
            </a:pPr>
            <a:r>
              <a:rPr b="1" lang="en-US" sz="2800">
                <a:solidFill>
                  <a:schemeClr val="dk1"/>
                </a:solidFill>
                <a:latin typeface="Arial"/>
                <a:ea typeface="Arial"/>
                <a:cs typeface="Arial"/>
                <a:sym typeface="Arial"/>
              </a:rPr>
              <a:t>[2] Bargal S. A.*, Zunino A.*, Kim D., Zhang J., Murino V. and Sclaroff S. (2018). Excitation Backprop for RNNs – Proc. IEEE Conf. on Computer Vision and Pattern Recognition (CVPR).</a:t>
            </a:r>
            <a:endParaRPr/>
          </a:p>
          <a:p>
            <a:pPr indent="0" lvl="0" marL="0" marR="0" rtl="0" algn="l">
              <a:spcBef>
                <a:spcPts val="0"/>
              </a:spcBef>
              <a:spcAft>
                <a:spcPts val="0"/>
              </a:spcAft>
              <a:buNone/>
            </a:pPr>
            <a:r>
              <a:rPr b="1" lang="en-US" sz="2800">
                <a:solidFill>
                  <a:schemeClr val="dk1"/>
                </a:solidFill>
                <a:latin typeface="Arial"/>
                <a:ea typeface="Arial"/>
                <a:cs typeface="Arial"/>
                <a:sym typeface="Arial"/>
              </a:rPr>
              <a:t>[3] Zunino A.*, Bargal S. A.*, Morerio P., Zhang J., Sclaroff S., &amp; Murino V. (2018). Excitation Dropout: Encouraging Plasticity in Deep Neural Networks – arXiv preprint arXiv:1805.09092</a:t>
            </a:r>
            <a:r>
              <a:rPr b="1" lang="en-US" sz="2800">
                <a:solidFill>
                  <a:schemeClr val="dk1"/>
                </a:solidFill>
                <a:latin typeface="Candara"/>
                <a:ea typeface="Candara"/>
                <a:cs typeface="Candara"/>
                <a:sym typeface="Candara"/>
              </a:rPr>
              <a:t>.</a:t>
            </a:r>
            <a:endParaRPr/>
          </a:p>
          <a:p>
            <a:pPr indent="0" lvl="0" marL="0" marR="0" rtl="0" algn="l">
              <a:spcBef>
                <a:spcPts val="0"/>
              </a:spcBef>
              <a:spcAft>
                <a:spcPts val="0"/>
              </a:spcAft>
              <a:buNone/>
            </a:pPr>
            <a:r>
              <a:t/>
            </a:r>
            <a:endParaRPr b="1" sz="2000">
              <a:solidFill>
                <a:schemeClr val="dk1"/>
              </a:solidFill>
              <a:latin typeface="Candara"/>
              <a:ea typeface="Candara"/>
              <a:cs typeface="Candara"/>
              <a:sym typeface="Candara"/>
            </a:endParaRPr>
          </a:p>
        </p:txBody>
      </p:sp>
      <p:sp>
        <p:nvSpPr>
          <p:cNvPr id="44" name="Google Shape;44;p5"/>
          <p:cNvSpPr txBox="1"/>
          <p:nvPr/>
        </p:nvSpPr>
        <p:spPr>
          <a:xfrm>
            <a:off x="609600" y="5241025"/>
            <a:ext cx="8262600" cy="113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Source:</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Tamar Rott Shaham, Tali Dekel, and Tomer Michaeli. Singan: Learning a generative model from a single natural image. In </a:t>
            </a:r>
            <a:r>
              <a:rPr i="1" lang="en-US">
                <a:solidFill>
                  <a:schemeClr val="dk1"/>
                </a:solidFill>
              </a:rPr>
              <a:t>Computer Vision (ICCV)</a:t>
            </a:r>
            <a:r>
              <a:rPr lang="en-US">
                <a:solidFill>
                  <a:schemeClr val="dk1"/>
                </a:solidFill>
              </a:rPr>
              <a:t>, </a:t>
            </a:r>
            <a:r>
              <a:rPr i="1" lang="en-US">
                <a:solidFill>
                  <a:schemeClr val="dk1"/>
                </a:solidFill>
              </a:rPr>
              <a:t>IEEE International Conference on</a:t>
            </a:r>
            <a:r>
              <a:rPr lang="en-US">
                <a:solidFill>
                  <a:schemeClr val="dk1"/>
                </a:solidFill>
              </a:rPr>
              <a:t>, 2019.</a:t>
            </a:r>
            <a:endParaRPr>
              <a:solidFill>
                <a:schemeClr val="dk1"/>
              </a:solidFill>
            </a:endParaRPr>
          </a:p>
          <a:p>
            <a:pPr indent="0" lvl="0" marL="0" rtl="0" algn="l">
              <a:spcBef>
                <a:spcPts val="0"/>
              </a:spcBef>
              <a:spcAft>
                <a:spcPts val="0"/>
              </a:spcAft>
              <a:buNone/>
            </a:pPr>
            <a:r>
              <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4"/>
          <p:cNvSpPr txBox="1"/>
          <p:nvPr>
            <p:ph type="title"/>
          </p:nvPr>
        </p:nvSpPr>
        <p:spPr>
          <a:xfrm>
            <a:off x="609600" y="762000"/>
            <a:ext cx="7924800" cy="68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Effect of Scales</a:t>
            </a:r>
            <a:endParaRPr/>
          </a:p>
        </p:txBody>
      </p:sp>
      <p:sp>
        <p:nvSpPr>
          <p:cNvPr id="158" name="Google Shape;158;p14"/>
          <p:cNvSpPr txBox="1"/>
          <p:nvPr>
            <p:ph idx="1" type="body"/>
          </p:nvPr>
        </p:nvSpPr>
        <p:spPr>
          <a:xfrm>
            <a:off x="609600" y="4597550"/>
            <a:ext cx="7924800" cy="11175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None/>
            </a:pPr>
            <a:r>
              <a:rPr lang="en-US"/>
              <a:t>         </a:t>
            </a:r>
            <a:r>
              <a:rPr lang="en-US"/>
              <a:t>Training Image                   Start generation at G</a:t>
            </a:r>
            <a:r>
              <a:rPr baseline="-25000" lang="en-US"/>
              <a:t>N</a:t>
            </a:r>
            <a:endParaRPr baseline="-25000"/>
          </a:p>
        </p:txBody>
      </p:sp>
      <p:sp>
        <p:nvSpPr>
          <p:cNvPr id="159" name="Google Shape;159;p14"/>
          <p:cNvSpPr txBox="1"/>
          <p:nvPr>
            <p:ph idx="12" type="sldNum"/>
          </p:nvPr>
        </p:nvSpPr>
        <p:spPr>
          <a:xfrm>
            <a:off x="8289925" y="0"/>
            <a:ext cx="854100" cy="3048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160" name="Google Shape;160;p14"/>
          <p:cNvPicPr preferRelativeResize="0"/>
          <p:nvPr/>
        </p:nvPicPr>
        <p:blipFill>
          <a:blip r:embed="rId3">
            <a:alphaModFix/>
          </a:blip>
          <a:stretch>
            <a:fillRect/>
          </a:stretch>
        </p:blipFill>
        <p:spPr>
          <a:xfrm>
            <a:off x="609600" y="1828800"/>
            <a:ext cx="3850500" cy="2558025"/>
          </a:xfrm>
          <a:prstGeom prst="rect">
            <a:avLst/>
          </a:prstGeom>
          <a:noFill/>
          <a:ln>
            <a:noFill/>
          </a:ln>
        </p:spPr>
      </p:pic>
      <p:pic>
        <p:nvPicPr>
          <p:cNvPr id="161" name="Google Shape;161;p14"/>
          <p:cNvPicPr preferRelativeResize="0"/>
          <p:nvPr/>
        </p:nvPicPr>
        <p:blipFill>
          <a:blip r:embed="rId4">
            <a:alphaModFix/>
          </a:blip>
          <a:stretch>
            <a:fillRect/>
          </a:stretch>
        </p:blipFill>
        <p:spPr>
          <a:xfrm>
            <a:off x="4705024" y="1824900"/>
            <a:ext cx="3829376" cy="2558025"/>
          </a:xfrm>
          <a:prstGeom prst="rect">
            <a:avLst/>
          </a:prstGeom>
          <a:noFill/>
          <a:ln>
            <a:noFill/>
          </a:ln>
        </p:spPr>
      </p:pic>
      <p:sp>
        <p:nvSpPr>
          <p:cNvPr id="162" name="Google Shape;162;p14"/>
          <p:cNvSpPr txBox="1"/>
          <p:nvPr/>
        </p:nvSpPr>
        <p:spPr>
          <a:xfrm>
            <a:off x="717900" y="6138625"/>
            <a:ext cx="7708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dk1"/>
                </a:solidFill>
              </a:rPr>
              <a:t>Tamar Rott Shaham, Tali Dekel, and Tomer Michaeli. Singan: Learning a generative model from a single natural image. In </a:t>
            </a:r>
            <a:r>
              <a:rPr i="1" lang="en-US" sz="1200">
                <a:solidFill>
                  <a:schemeClr val="dk1"/>
                </a:solidFill>
              </a:rPr>
              <a:t>Computer Vision (ICCV)</a:t>
            </a:r>
            <a:r>
              <a:rPr lang="en-US" sz="1200">
                <a:solidFill>
                  <a:schemeClr val="dk1"/>
                </a:solidFill>
              </a:rPr>
              <a:t>, </a:t>
            </a:r>
            <a:r>
              <a:rPr i="1" lang="en-US" sz="1200">
                <a:solidFill>
                  <a:schemeClr val="dk1"/>
                </a:solidFill>
              </a:rPr>
              <a:t>IEEE International Conference on</a:t>
            </a:r>
            <a:r>
              <a:rPr lang="en-US" sz="1200">
                <a:solidFill>
                  <a:schemeClr val="dk1"/>
                </a:solidFill>
              </a:rPr>
              <a:t>, 2019.</a:t>
            </a:r>
            <a:endParaRPr sz="12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5"/>
          <p:cNvSpPr txBox="1"/>
          <p:nvPr>
            <p:ph type="title"/>
          </p:nvPr>
        </p:nvSpPr>
        <p:spPr>
          <a:xfrm>
            <a:off x="609600" y="762000"/>
            <a:ext cx="7924800" cy="68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Effect of Scales</a:t>
            </a:r>
            <a:endParaRPr/>
          </a:p>
        </p:txBody>
      </p:sp>
      <p:sp>
        <p:nvSpPr>
          <p:cNvPr id="169" name="Google Shape;169;p15"/>
          <p:cNvSpPr txBox="1"/>
          <p:nvPr>
            <p:ph idx="1" type="body"/>
          </p:nvPr>
        </p:nvSpPr>
        <p:spPr>
          <a:xfrm>
            <a:off x="609600" y="4597550"/>
            <a:ext cx="7924800" cy="11175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None/>
            </a:pPr>
            <a:r>
              <a:rPr lang="en-US"/>
              <a:t>         Training Image                  </a:t>
            </a:r>
            <a:r>
              <a:rPr lang="en-US"/>
              <a:t> Start generation at G</a:t>
            </a:r>
            <a:r>
              <a:rPr baseline="-25000" lang="en-US">
                <a:solidFill>
                  <a:srgbClr val="FF0000"/>
                </a:solidFill>
              </a:rPr>
              <a:t>N-1</a:t>
            </a:r>
            <a:endParaRPr>
              <a:solidFill>
                <a:srgbClr val="FF0000"/>
              </a:solidFill>
            </a:endParaRPr>
          </a:p>
        </p:txBody>
      </p:sp>
      <p:sp>
        <p:nvSpPr>
          <p:cNvPr id="170" name="Google Shape;170;p15"/>
          <p:cNvSpPr txBox="1"/>
          <p:nvPr>
            <p:ph idx="12" type="sldNum"/>
          </p:nvPr>
        </p:nvSpPr>
        <p:spPr>
          <a:xfrm>
            <a:off x="8289925" y="0"/>
            <a:ext cx="854100" cy="304800"/>
          </a:xfrm>
          <a:prstGeom prst="rect">
            <a:avLst/>
          </a:prstGeom>
        </p:spPr>
        <p:txBody>
          <a:bodyPr anchorCtr="0" anchor="ctr" bIns="45700" lIns="0" spcFirstLastPara="1" rIns="0"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71" name="Google Shape;171;p15"/>
          <p:cNvPicPr preferRelativeResize="0"/>
          <p:nvPr/>
        </p:nvPicPr>
        <p:blipFill>
          <a:blip r:embed="rId3">
            <a:alphaModFix/>
          </a:blip>
          <a:stretch>
            <a:fillRect/>
          </a:stretch>
        </p:blipFill>
        <p:spPr>
          <a:xfrm>
            <a:off x="609600" y="1828800"/>
            <a:ext cx="3850500" cy="2558025"/>
          </a:xfrm>
          <a:prstGeom prst="rect">
            <a:avLst/>
          </a:prstGeom>
          <a:noFill/>
          <a:ln>
            <a:noFill/>
          </a:ln>
        </p:spPr>
      </p:pic>
      <p:pic>
        <p:nvPicPr>
          <p:cNvPr id="172" name="Google Shape;172;p15"/>
          <p:cNvPicPr preferRelativeResize="0"/>
          <p:nvPr/>
        </p:nvPicPr>
        <p:blipFill>
          <a:blip r:embed="rId4">
            <a:alphaModFix/>
          </a:blip>
          <a:stretch>
            <a:fillRect/>
          </a:stretch>
        </p:blipFill>
        <p:spPr>
          <a:xfrm>
            <a:off x="4683900" y="1827779"/>
            <a:ext cx="3850500" cy="2572146"/>
          </a:xfrm>
          <a:prstGeom prst="rect">
            <a:avLst/>
          </a:prstGeom>
          <a:noFill/>
          <a:ln>
            <a:noFill/>
          </a:ln>
        </p:spPr>
      </p:pic>
      <p:sp>
        <p:nvSpPr>
          <p:cNvPr id="173" name="Google Shape;173;p15"/>
          <p:cNvSpPr/>
          <p:nvPr/>
        </p:nvSpPr>
        <p:spPr>
          <a:xfrm>
            <a:off x="2873450" y="2798663"/>
            <a:ext cx="555600" cy="618300"/>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5"/>
          <p:cNvSpPr/>
          <p:nvPr/>
        </p:nvSpPr>
        <p:spPr>
          <a:xfrm>
            <a:off x="6925825" y="2713513"/>
            <a:ext cx="555600" cy="618300"/>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5"/>
          <p:cNvSpPr txBox="1"/>
          <p:nvPr/>
        </p:nvSpPr>
        <p:spPr>
          <a:xfrm>
            <a:off x="713400" y="6130900"/>
            <a:ext cx="7717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dk1"/>
                </a:solidFill>
              </a:rPr>
              <a:t>Tamar Rott Shaham, Tali Dekel, and Tomer Michaeli. Singan: Learning a generative model from a single natural image. In </a:t>
            </a:r>
            <a:r>
              <a:rPr i="1" lang="en-US" sz="1200">
                <a:solidFill>
                  <a:schemeClr val="dk1"/>
                </a:solidFill>
              </a:rPr>
              <a:t>Computer Vision (ICCV)</a:t>
            </a:r>
            <a:r>
              <a:rPr lang="en-US" sz="1200">
                <a:solidFill>
                  <a:schemeClr val="dk1"/>
                </a:solidFill>
              </a:rPr>
              <a:t>, </a:t>
            </a:r>
            <a:r>
              <a:rPr i="1" lang="en-US" sz="1200">
                <a:solidFill>
                  <a:schemeClr val="dk1"/>
                </a:solidFill>
              </a:rPr>
              <a:t>IEEE International Conference on</a:t>
            </a:r>
            <a:r>
              <a:rPr lang="en-US" sz="1200">
                <a:solidFill>
                  <a:schemeClr val="dk1"/>
                </a:solidFill>
              </a:rPr>
              <a:t>, 2019.</a:t>
            </a:r>
            <a:endParaRPr sz="12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6"/>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Training Details</a:t>
            </a:r>
            <a:endParaRPr/>
          </a:p>
        </p:txBody>
      </p:sp>
      <p:sp>
        <p:nvSpPr>
          <p:cNvPr id="181" name="Google Shape;181;p16"/>
          <p:cNvSpPr txBox="1"/>
          <p:nvPr>
            <p:ph idx="11" type="ftr"/>
          </p:nvPr>
        </p:nvSpPr>
        <p:spPr>
          <a:xfrm>
            <a:off x="625475" y="0"/>
            <a:ext cx="51054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SinGAN</a:t>
            </a:r>
            <a:endParaRPr/>
          </a:p>
        </p:txBody>
      </p:sp>
      <p:sp>
        <p:nvSpPr>
          <p:cNvPr id="182" name="Google Shape;182;p16"/>
          <p:cNvSpPr txBox="1"/>
          <p:nvPr>
            <p:ph idx="10" type="dt"/>
          </p:nvPr>
        </p:nvSpPr>
        <p:spPr>
          <a:xfrm>
            <a:off x="7023100" y="0"/>
            <a:ext cx="1066800" cy="3048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r>
              <a:rPr lang="en-US"/>
              <a:t>8/4/2022</a:t>
            </a:r>
            <a:endParaRPr/>
          </a:p>
        </p:txBody>
      </p:sp>
      <p:sp>
        <p:nvSpPr>
          <p:cNvPr id="183" name="Google Shape;183;p16"/>
          <p:cNvSpPr txBox="1"/>
          <p:nvPr>
            <p:ph idx="12" type="sldNum"/>
          </p:nvPr>
        </p:nvSpPr>
        <p:spPr>
          <a:xfrm>
            <a:off x="8289925" y="0"/>
            <a:ext cx="854075" cy="304800"/>
          </a:xfrm>
          <a:prstGeom prst="rect">
            <a:avLst/>
          </a:prstGeom>
          <a:noFill/>
          <a:ln>
            <a:noFill/>
          </a:ln>
        </p:spPr>
        <p:txBody>
          <a:bodyPr anchorCtr="0" anchor="ctr" bIns="4570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84" name="Google Shape;184;p16"/>
          <p:cNvSpPr txBox="1"/>
          <p:nvPr>
            <p:ph idx="1" type="body"/>
          </p:nvPr>
        </p:nvSpPr>
        <p:spPr>
          <a:xfrm>
            <a:off x="609600" y="1828800"/>
            <a:ext cx="7924800" cy="38862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t>Total Loss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US">
                <a:solidFill>
                  <a:srgbClr val="FF0000"/>
                </a:solidFill>
              </a:rPr>
              <a:t>Reconstruction Loss</a:t>
            </a:r>
            <a:endParaRPr>
              <a:solidFill>
                <a:srgbClr val="FF0000"/>
              </a:solidFill>
            </a:endParaRPr>
          </a:p>
        </p:txBody>
      </p:sp>
      <p:pic>
        <p:nvPicPr>
          <p:cNvPr id="185" name="Google Shape;185;p16"/>
          <p:cNvPicPr preferRelativeResize="0"/>
          <p:nvPr/>
        </p:nvPicPr>
        <p:blipFill>
          <a:blip r:embed="rId3">
            <a:alphaModFix/>
          </a:blip>
          <a:stretch>
            <a:fillRect/>
          </a:stretch>
        </p:blipFill>
        <p:spPr>
          <a:xfrm>
            <a:off x="1463750" y="2441775"/>
            <a:ext cx="6216501" cy="826400"/>
          </a:xfrm>
          <a:prstGeom prst="rect">
            <a:avLst/>
          </a:prstGeom>
          <a:noFill/>
          <a:ln>
            <a:noFill/>
          </a:ln>
        </p:spPr>
      </p:pic>
      <p:pic>
        <p:nvPicPr>
          <p:cNvPr id="186" name="Google Shape;186;p16"/>
          <p:cNvPicPr preferRelativeResize="0"/>
          <p:nvPr/>
        </p:nvPicPr>
        <p:blipFill>
          <a:blip r:embed="rId4">
            <a:alphaModFix/>
          </a:blip>
          <a:stretch>
            <a:fillRect/>
          </a:stretch>
        </p:blipFill>
        <p:spPr>
          <a:xfrm>
            <a:off x="1041930" y="4493511"/>
            <a:ext cx="5837225" cy="826394"/>
          </a:xfrm>
          <a:prstGeom prst="rect">
            <a:avLst/>
          </a:prstGeom>
          <a:noFill/>
          <a:ln>
            <a:noFill/>
          </a:ln>
        </p:spPr>
      </p:pic>
      <p:sp>
        <p:nvSpPr>
          <p:cNvPr id="187" name="Google Shape;187;p16"/>
          <p:cNvSpPr txBox="1"/>
          <p:nvPr/>
        </p:nvSpPr>
        <p:spPr>
          <a:xfrm>
            <a:off x="1806900" y="3357575"/>
            <a:ext cx="2765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rgbClr val="FF0000"/>
                </a:solidFill>
              </a:rPr>
              <a:t>Adversarial</a:t>
            </a:r>
            <a:r>
              <a:rPr lang="en-US" sz="2400">
                <a:solidFill>
                  <a:srgbClr val="FF0000"/>
                </a:solidFill>
              </a:rPr>
              <a:t> Loss</a:t>
            </a:r>
            <a:endParaRPr sz="2400">
              <a:solidFill>
                <a:srgbClr val="FF0000"/>
              </a:solidFill>
            </a:endParaRPr>
          </a:p>
        </p:txBody>
      </p:sp>
      <p:cxnSp>
        <p:nvCxnSpPr>
          <p:cNvPr id="188" name="Google Shape;188;p16"/>
          <p:cNvCxnSpPr>
            <a:stCxn id="189" idx="2"/>
          </p:cNvCxnSpPr>
          <p:nvPr/>
        </p:nvCxnSpPr>
        <p:spPr>
          <a:xfrm rot="5400000">
            <a:off x="4160275" y="3234700"/>
            <a:ext cx="371700" cy="297600"/>
          </a:xfrm>
          <a:prstGeom prst="curvedConnector3">
            <a:avLst>
              <a:gd fmla="val 50000" name="adj1"/>
            </a:avLst>
          </a:prstGeom>
          <a:noFill/>
          <a:ln cap="flat" cmpd="sng" w="28575">
            <a:solidFill>
              <a:srgbClr val="FF0000"/>
            </a:solidFill>
            <a:prstDash val="solid"/>
            <a:round/>
            <a:headEnd len="med" w="med" type="none"/>
            <a:tailEnd len="med" w="med" type="triangle"/>
          </a:ln>
        </p:spPr>
      </p:cxnSp>
      <p:sp>
        <p:nvSpPr>
          <p:cNvPr id="189" name="Google Shape;189;p16"/>
          <p:cNvSpPr/>
          <p:nvPr/>
        </p:nvSpPr>
        <p:spPr>
          <a:xfrm>
            <a:off x="3354625" y="2511850"/>
            <a:ext cx="2280600" cy="6858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6"/>
          <p:cNvSpPr/>
          <p:nvPr/>
        </p:nvSpPr>
        <p:spPr>
          <a:xfrm>
            <a:off x="6253800" y="2512075"/>
            <a:ext cx="1661700" cy="6858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1" name="Google Shape;191;p16"/>
          <p:cNvCxnSpPr>
            <a:stCxn id="190" idx="2"/>
          </p:cNvCxnSpPr>
          <p:nvPr/>
        </p:nvCxnSpPr>
        <p:spPr>
          <a:xfrm rot="5400000">
            <a:off x="6083100" y="3179425"/>
            <a:ext cx="983100" cy="1020000"/>
          </a:xfrm>
          <a:prstGeom prst="curvedConnector2">
            <a:avLst/>
          </a:prstGeom>
          <a:noFill/>
          <a:ln cap="flat" cmpd="sng" w="28575">
            <a:solidFill>
              <a:srgbClr val="FF0000"/>
            </a:solidFill>
            <a:prstDash val="solid"/>
            <a:round/>
            <a:headEnd len="med" w="med" type="none"/>
            <a:tailEnd len="med" w="med" type="triangle"/>
          </a:ln>
        </p:spPr>
      </p:cxnSp>
      <p:pic>
        <p:nvPicPr>
          <p:cNvPr id="192" name="Google Shape;192;p16"/>
          <p:cNvPicPr preferRelativeResize="0"/>
          <p:nvPr/>
        </p:nvPicPr>
        <p:blipFill>
          <a:blip r:embed="rId5">
            <a:alphaModFix/>
          </a:blip>
          <a:stretch>
            <a:fillRect/>
          </a:stretch>
        </p:blipFill>
        <p:spPr>
          <a:xfrm>
            <a:off x="7084650" y="4735250"/>
            <a:ext cx="1295400" cy="342900"/>
          </a:xfrm>
          <a:prstGeom prst="rect">
            <a:avLst/>
          </a:prstGeom>
          <a:noFill/>
          <a:ln>
            <a:noFill/>
          </a:ln>
        </p:spPr>
      </p:pic>
      <p:pic>
        <p:nvPicPr>
          <p:cNvPr id="193" name="Google Shape;193;p16"/>
          <p:cNvPicPr preferRelativeResize="0"/>
          <p:nvPr/>
        </p:nvPicPr>
        <p:blipFill>
          <a:blip r:embed="rId6">
            <a:alphaModFix/>
          </a:blip>
          <a:stretch>
            <a:fillRect/>
          </a:stretch>
        </p:blipFill>
        <p:spPr>
          <a:xfrm>
            <a:off x="1287250" y="5319200"/>
            <a:ext cx="4347975" cy="685800"/>
          </a:xfrm>
          <a:prstGeom prst="rect">
            <a:avLst/>
          </a:prstGeom>
          <a:noFill/>
          <a:ln>
            <a:noFill/>
          </a:ln>
        </p:spPr>
      </p:pic>
      <p:pic>
        <p:nvPicPr>
          <p:cNvPr id="194" name="Google Shape;194;p16"/>
          <p:cNvPicPr preferRelativeResize="0"/>
          <p:nvPr/>
        </p:nvPicPr>
        <p:blipFill>
          <a:blip r:embed="rId7">
            <a:alphaModFix/>
          </a:blip>
          <a:stretch>
            <a:fillRect/>
          </a:stretch>
        </p:blipFill>
        <p:spPr>
          <a:xfrm>
            <a:off x="7084650" y="5481125"/>
            <a:ext cx="1295400" cy="361950"/>
          </a:xfrm>
          <a:prstGeom prst="rect">
            <a:avLst/>
          </a:prstGeom>
          <a:noFill/>
          <a:ln>
            <a:noFill/>
          </a:ln>
        </p:spPr>
      </p:pic>
      <p:sp>
        <p:nvSpPr>
          <p:cNvPr id="195" name="Google Shape;195;p16"/>
          <p:cNvSpPr txBox="1"/>
          <p:nvPr/>
        </p:nvSpPr>
        <p:spPr>
          <a:xfrm>
            <a:off x="965750" y="6365400"/>
            <a:ext cx="7783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chemeClr val="dk1"/>
                </a:solidFill>
              </a:rPr>
              <a:t>Tamar Rott Shaham, Tali Dekel, and Tomer Michaeli. Singan: Learning a generative model from a single natural image. In </a:t>
            </a:r>
            <a:r>
              <a:rPr i="1" lang="en-US" sz="1000">
                <a:solidFill>
                  <a:schemeClr val="dk1"/>
                </a:solidFill>
              </a:rPr>
              <a:t>Computer Vision (ICCV)</a:t>
            </a:r>
            <a:r>
              <a:rPr lang="en-US" sz="1000">
                <a:solidFill>
                  <a:schemeClr val="dk1"/>
                </a:solidFill>
              </a:rPr>
              <a:t>, </a:t>
            </a:r>
            <a:r>
              <a:rPr i="1" lang="en-US" sz="1000">
                <a:solidFill>
                  <a:schemeClr val="dk1"/>
                </a:solidFill>
              </a:rPr>
              <a:t>IEEE International Conference on</a:t>
            </a:r>
            <a:r>
              <a:rPr lang="en-US" sz="1000">
                <a:solidFill>
                  <a:schemeClr val="dk1"/>
                </a:solidFill>
              </a:rPr>
              <a:t>, 2019.</a:t>
            </a:r>
            <a:endParaRPr sz="10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7"/>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Experimental Setup</a:t>
            </a:r>
            <a:endParaRPr/>
          </a:p>
        </p:txBody>
      </p:sp>
      <p:sp>
        <p:nvSpPr>
          <p:cNvPr id="201" name="Google Shape;201;p17"/>
          <p:cNvSpPr txBox="1"/>
          <p:nvPr>
            <p:ph idx="11" type="ftr"/>
          </p:nvPr>
        </p:nvSpPr>
        <p:spPr>
          <a:xfrm>
            <a:off x="625475" y="0"/>
            <a:ext cx="51054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SinGAN</a:t>
            </a:r>
            <a:endParaRPr/>
          </a:p>
        </p:txBody>
      </p:sp>
      <p:sp>
        <p:nvSpPr>
          <p:cNvPr id="202" name="Google Shape;202;p17"/>
          <p:cNvSpPr txBox="1"/>
          <p:nvPr>
            <p:ph idx="10" type="dt"/>
          </p:nvPr>
        </p:nvSpPr>
        <p:spPr>
          <a:xfrm>
            <a:off x="7023100" y="0"/>
            <a:ext cx="1066800" cy="3048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r>
              <a:rPr lang="en-US"/>
              <a:t>8/4/2022</a:t>
            </a:r>
            <a:endParaRPr/>
          </a:p>
        </p:txBody>
      </p:sp>
      <p:sp>
        <p:nvSpPr>
          <p:cNvPr id="203" name="Google Shape;203;p17"/>
          <p:cNvSpPr txBox="1"/>
          <p:nvPr>
            <p:ph idx="12" type="sldNum"/>
          </p:nvPr>
        </p:nvSpPr>
        <p:spPr>
          <a:xfrm>
            <a:off x="8289925" y="0"/>
            <a:ext cx="854075" cy="304800"/>
          </a:xfrm>
          <a:prstGeom prst="rect">
            <a:avLst/>
          </a:prstGeom>
          <a:noFill/>
          <a:ln>
            <a:noFill/>
          </a:ln>
        </p:spPr>
        <p:txBody>
          <a:bodyPr anchorCtr="0" anchor="ctr" bIns="4570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204" name="Google Shape;204;p17"/>
          <p:cNvPicPr preferRelativeResize="0"/>
          <p:nvPr/>
        </p:nvPicPr>
        <p:blipFill>
          <a:blip r:embed="rId3">
            <a:alphaModFix/>
          </a:blip>
          <a:stretch>
            <a:fillRect/>
          </a:stretch>
        </p:blipFill>
        <p:spPr>
          <a:xfrm>
            <a:off x="4083752" y="3082075"/>
            <a:ext cx="1337323" cy="1762536"/>
          </a:xfrm>
          <a:prstGeom prst="rect">
            <a:avLst/>
          </a:prstGeom>
          <a:noFill/>
          <a:ln>
            <a:noFill/>
          </a:ln>
        </p:spPr>
      </p:pic>
      <p:pic>
        <p:nvPicPr>
          <p:cNvPr id="205" name="Google Shape;205;p17"/>
          <p:cNvPicPr preferRelativeResize="0"/>
          <p:nvPr/>
        </p:nvPicPr>
        <p:blipFill>
          <a:blip r:embed="rId4">
            <a:alphaModFix/>
          </a:blip>
          <a:stretch>
            <a:fillRect/>
          </a:stretch>
        </p:blipFill>
        <p:spPr>
          <a:xfrm>
            <a:off x="701675" y="1986650"/>
            <a:ext cx="2888617" cy="3799475"/>
          </a:xfrm>
          <a:prstGeom prst="rect">
            <a:avLst/>
          </a:prstGeom>
          <a:noFill/>
          <a:ln>
            <a:noFill/>
          </a:ln>
        </p:spPr>
      </p:pic>
      <p:sp>
        <p:nvSpPr>
          <p:cNvPr id="206" name="Google Shape;206;p17"/>
          <p:cNvSpPr/>
          <p:nvPr/>
        </p:nvSpPr>
        <p:spPr>
          <a:xfrm>
            <a:off x="3605650" y="3886398"/>
            <a:ext cx="467100" cy="3048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7"/>
          <p:cNvSpPr/>
          <p:nvPr/>
        </p:nvSpPr>
        <p:spPr>
          <a:xfrm>
            <a:off x="5472350" y="3886398"/>
            <a:ext cx="467100" cy="3048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 name="Google Shape;208;p17"/>
          <p:cNvGrpSpPr/>
          <p:nvPr/>
        </p:nvGrpSpPr>
        <p:grpSpPr>
          <a:xfrm>
            <a:off x="5990716" y="2248226"/>
            <a:ext cx="2762180" cy="3594641"/>
            <a:chOff x="5990716" y="1714826"/>
            <a:chExt cx="2762180" cy="3594641"/>
          </a:xfrm>
        </p:grpSpPr>
        <p:grpSp>
          <p:nvGrpSpPr>
            <p:cNvPr id="209" name="Google Shape;209;p17"/>
            <p:cNvGrpSpPr/>
            <p:nvPr/>
          </p:nvGrpSpPr>
          <p:grpSpPr>
            <a:xfrm>
              <a:off x="5990716" y="1714826"/>
              <a:ext cx="2762180" cy="3594641"/>
              <a:chOff x="3037125" y="2120350"/>
              <a:chExt cx="2485092" cy="3375250"/>
            </a:xfrm>
          </p:grpSpPr>
          <p:pic>
            <p:nvPicPr>
              <p:cNvPr id="210" name="Google Shape;210;p17"/>
              <p:cNvPicPr preferRelativeResize="0"/>
              <p:nvPr/>
            </p:nvPicPr>
            <p:blipFill>
              <a:blip r:embed="rId5">
                <a:alphaModFix/>
              </a:blip>
              <a:stretch>
                <a:fillRect/>
              </a:stretch>
            </p:blipFill>
            <p:spPr>
              <a:xfrm>
                <a:off x="3037125" y="2120350"/>
                <a:ext cx="1269092" cy="1687625"/>
              </a:xfrm>
              <a:prstGeom prst="rect">
                <a:avLst/>
              </a:prstGeom>
              <a:noFill/>
              <a:ln>
                <a:noFill/>
              </a:ln>
            </p:spPr>
          </p:pic>
          <p:pic>
            <p:nvPicPr>
              <p:cNvPr id="211" name="Google Shape;211;p17"/>
              <p:cNvPicPr preferRelativeResize="0"/>
              <p:nvPr/>
            </p:nvPicPr>
            <p:blipFill>
              <a:blip r:embed="rId6">
                <a:alphaModFix/>
              </a:blip>
              <a:stretch>
                <a:fillRect/>
              </a:stretch>
            </p:blipFill>
            <p:spPr>
              <a:xfrm>
                <a:off x="3037125" y="3807975"/>
                <a:ext cx="1269092" cy="1687625"/>
              </a:xfrm>
              <a:prstGeom prst="rect">
                <a:avLst/>
              </a:prstGeom>
              <a:noFill/>
              <a:ln>
                <a:noFill/>
              </a:ln>
            </p:spPr>
          </p:pic>
          <p:pic>
            <p:nvPicPr>
              <p:cNvPr id="212" name="Google Shape;212;p17"/>
              <p:cNvPicPr preferRelativeResize="0"/>
              <p:nvPr/>
            </p:nvPicPr>
            <p:blipFill>
              <a:blip r:embed="rId7">
                <a:alphaModFix/>
              </a:blip>
              <a:stretch>
                <a:fillRect/>
              </a:stretch>
            </p:blipFill>
            <p:spPr>
              <a:xfrm>
                <a:off x="4306217" y="2120350"/>
                <a:ext cx="1216001" cy="1687625"/>
              </a:xfrm>
              <a:prstGeom prst="rect">
                <a:avLst/>
              </a:prstGeom>
              <a:noFill/>
              <a:ln>
                <a:noFill/>
              </a:ln>
            </p:spPr>
          </p:pic>
        </p:grpSp>
        <p:sp>
          <p:nvSpPr>
            <p:cNvPr id="213" name="Google Shape;213;p17"/>
            <p:cNvSpPr txBox="1"/>
            <p:nvPr/>
          </p:nvSpPr>
          <p:spPr>
            <a:xfrm>
              <a:off x="7848932" y="4022718"/>
              <a:ext cx="854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200"/>
                <a:t>…</a:t>
              </a:r>
              <a:endParaRPr b="1" sz="2100"/>
            </a:p>
          </p:txBody>
        </p:sp>
        <p:sp>
          <p:nvSpPr>
            <p:cNvPr id="214" name="Google Shape;214;p17"/>
            <p:cNvSpPr/>
            <p:nvPr/>
          </p:nvSpPr>
          <p:spPr>
            <a:xfrm>
              <a:off x="7848925" y="4697553"/>
              <a:ext cx="228600" cy="266700"/>
            </a:xfrm>
            <a:prstGeom prst="mathMultiply">
              <a:avLst>
                <a:gd fmla="val 23520" name="adj1"/>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215" name="Google Shape;215;p17"/>
            <p:cNvSpPr txBox="1"/>
            <p:nvPr/>
          </p:nvSpPr>
          <p:spPr>
            <a:xfrm>
              <a:off x="8001375" y="4538332"/>
              <a:ext cx="636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600"/>
                <a:t>50</a:t>
              </a:r>
              <a:endParaRPr b="1" sz="2800"/>
            </a:p>
          </p:txBody>
        </p:sp>
      </p:grpSp>
      <p:sp>
        <p:nvSpPr>
          <p:cNvPr id="216" name="Google Shape;216;p17"/>
          <p:cNvSpPr txBox="1"/>
          <p:nvPr/>
        </p:nvSpPr>
        <p:spPr>
          <a:xfrm>
            <a:off x="4299866" y="4904025"/>
            <a:ext cx="97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188*250</a:t>
            </a:r>
            <a:endParaRPr/>
          </a:p>
        </p:txBody>
      </p:sp>
      <p:sp>
        <p:nvSpPr>
          <p:cNvPr id="217" name="Google Shape;217;p17"/>
          <p:cNvSpPr txBox="1"/>
          <p:nvPr/>
        </p:nvSpPr>
        <p:spPr>
          <a:xfrm>
            <a:off x="581950" y="1300850"/>
            <a:ext cx="6514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t>cuda/10.1  python3/3.6.9  pytorch/1.3</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par>
                                <p:cTn fill="hold" nodeType="with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par>
                                <p:cTn fill="hold" nodeType="with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8"/>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Experimental Setup</a:t>
            </a:r>
            <a:endParaRPr/>
          </a:p>
        </p:txBody>
      </p:sp>
      <p:sp>
        <p:nvSpPr>
          <p:cNvPr id="223" name="Google Shape;223;p18"/>
          <p:cNvSpPr txBox="1"/>
          <p:nvPr>
            <p:ph idx="11" type="ftr"/>
          </p:nvPr>
        </p:nvSpPr>
        <p:spPr>
          <a:xfrm>
            <a:off x="625475" y="0"/>
            <a:ext cx="51054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SinGAN</a:t>
            </a:r>
            <a:endParaRPr/>
          </a:p>
        </p:txBody>
      </p:sp>
      <p:sp>
        <p:nvSpPr>
          <p:cNvPr id="224" name="Google Shape;224;p18"/>
          <p:cNvSpPr txBox="1"/>
          <p:nvPr>
            <p:ph idx="10" type="dt"/>
          </p:nvPr>
        </p:nvSpPr>
        <p:spPr>
          <a:xfrm>
            <a:off x="7023100" y="0"/>
            <a:ext cx="1066800" cy="3048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r>
              <a:rPr lang="en-US"/>
              <a:t>8/4/2022</a:t>
            </a:r>
            <a:endParaRPr/>
          </a:p>
        </p:txBody>
      </p:sp>
      <p:sp>
        <p:nvSpPr>
          <p:cNvPr id="225" name="Google Shape;225;p18"/>
          <p:cNvSpPr txBox="1"/>
          <p:nvPr>
            <p:ph idx="12" type="sldNum"/>
          </p:nvPr>
        </p:nvSpPr>
        <p:spPr>
          <a:xfrm>
            <a:off x="8289925" y="0"/>
            <a:ext cx="854100" cy="304800"/>
          </a:xfrm>
          <a:prstGeom prst="rect">
            <a:avLst/>
          </a:prstGeom>
          <a:noFill/>
          <a:ln>
            <a:noFill/>
          </a:ln>
        </p:spPr>
        <p:txBody>
          <a:bodyPr anchorCtr="0" anchor="ctr" bIns="4570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grpSp>
        <p:nvGrpSpPr>
          <p:cNvPr id="226" name="Google Shape;226;p18"/>
          <p:cNvGrpSpPr/>
          <p:nvPr/>
        </p:nvGrpSpPr>
        <p:grpSpPr>
          <a:xfrm>
            <a:off x="625466" y="2052301"/>
            <a:ext cx="2762180" cy="3594641"/>
            <a:chOff x="3037125" y="2120350"/>
            <a:chExt cx="2485092" cy="3375250"/>
          </a:xfrm>
        </p:grpSpPr>
        <p:pic>
          <p:nvPicPr>
            <p:cNvPr id="227" name="Google Shape;227;p18"/>
            <p:cNvPicPr preferRelativeResize="0"/>
            <p:nvPr/>
          </p:nvPicPr>
          <p:blipFill>
            <a:blip r:embed="rId3">
              <a:alphaModFix/>
            </a:blip>
            <a:stretch>
              <a:fillRect/>
            </a:stretch>
          </p:blipFill>
          <p:spPr>
            <a:xfrm>
              <a:off x="3037125" y="2120350"/>
              <a:ext cx="1269092" cy="1687625"/>
            </a:xfrm>
            <a:prstGeom prst="rect">
              <a:avLst/>
            </a:prstGeom>
            <a:noFill/>
            <a:ln>
              <a:noFill/>
            </a:ln>
          </p:spPr>
        </p:pic>
        <p:pic>
          <p:nvPicPr>
            <p:cNvPr id="228" name="Google Shape;228;p18"/>
            <p:cNvPicPr preferRelativeResize="0"/>
            <p:nvPr/>
          </p:nvPicPr>
          <p:blipFill>
            <a:blip r:embed="rId4">
              <a:alphaModFix/>
            </a:blip>
            <a:stretch>
              <a:fillRect/>
            </a:stretch>
          </p:blipFill>
          <p:spPr>
            <a:xfrm>
              <a:off x="3037125" y="3807975"/>
              <a:ext cx="1269092" cy="1687625"/>
            </a:xfrm>
            <a:prstGeom prst="rect">
              <a:avLst/>
            </a:prstGeom>
            <a:noFill/>
            <a:ln>
              <a:noFill/>
            </a:ln>
          </p:spPr>
        </p:pic>
        <p:pic>
          <p:nvPicPr>
            <p:cNvPr id="229" name="Google Shape;229;p18"/>
            <p:cNvPicPr preferRelativeResize="0"/>
            <p:nvPr/>
          </p:nvPicPr>
          <p:blipFill>
            <a:blip r:embed="rId5">
              <a:alphaModFix/>
            </a:blip>
            <a:stretch>
              <a:fillRect/>
            </a:stretch>
          </p:blipFill>
          <p:spPr>
            <a:xfrm>
              <a:off x="4306217" y="2120350"/>
              <a:ext cx="1216001" cy="1687625"/>
            </a:xfrm>
            <a:prstGeom prst="rect">
              <a:avLst/>
            </a:prstGeom>
            <a:noFill/>
            <a:ln>
              <a:noFill/>
            </a:ln>
          </p:spPr>
        </p:pic>
      </p:grpSp>
      <p:sp>
        <p:nvSpPr>
          <p:cNvPr id="230" name="Google Shape;230;p18"/>
          <p:cNvSpPr txBox="1"/>
          <p:nvPr/>
        </p:nvSpPr>
        <p:spPr>
          <a:xfrm>
            <a:off x="2483682" y="4360193"/>
            <a:ext cx="854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200"/>
              <a:t>…</a:t>
            </a:r>
            <a:endParaRPr b="1" sz="2100"/>
          </a:p>
        </p:txBody>
      </p:sp>
      <p:sp>
        <p:nvSpPr>
          <p:cNvPr id="231" name="Google Shape;231;p18"/>
          <p:cNvSpPr/>
          <p:nvPr/>
        </p:nvSpPr>
        <p:spPr>
          <a:xfrm>
            <a:off x="2483675" y="5035028"/>
            <a:ext cx="228600" cy="266700"/>
          </a:xfrm>
          <a:prstGeom prst="mathMultiply">
            <a:avLst>
              <a:gd fmla="val 23520" name="adj1"/>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232" name="Google Shape;232;p18"/>
          <p:cNvSpPr txBox="1"/>
          <p:nvPr/>
        </p:nvSpPr>
        <p:spPr>
          <a:xfrm>
            <a:off x="2636125" y="4875807"/>
            <a:ext cx="636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600"/>
              <a:t>50</a:t>
            </a:r>
            <a:endParaRPr b="1" sz="2800"/>
          </a:p>
        </p:txBody>
      </p:sp>
      <p:sp>
        <p:nvSpPr>
          <p:cNvPr id="233" name="Google Shape;233;p18"/>
          <p:cNvSpPr/>
          <p:nvPr/>
        </p:nvSpPr>
        <p:spPr>
          <a:xfrm>
            <a:off x="3758055" y="3733989"/>
            <a:ext cx="467100" cy="3183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 name="Google Shape;234;p18"/>
          <p:cNvGrpSpPr/>
          <p:nvPr/>
        </p:nvGrpSpPr>
        <p:grpSpPr>
          <a:xfrm>
            <a:off x="4572000" y="2012675"/>
            <a:ext cx="3686167" cy="3594650"/>
            <a:chOff x="4572000" y="1366150"/>
            <a:chExt cx="3686167" cy="3594650"/>
          </a:xfrm>
        </p:grpSpPr>
        <p:pic>
          <p:nvPicPr>
            <p:cNvPr id="235" name="Google Shape;235;p18"/>
            <p:cNvPicPr preferRelativeResize="0"/>
            <p:nvPr/>
          </p:nvPicPr>
          <p:blipFill>
            <a:blip r:embed="rId6">
              <a:alphaModFix/>
            </a:blip>
            <a:stretch>
              <a:fillRect/>
            </a:stretch>
          </p:blipFill>
          <p:spPr>
            <a:xfrm>
              <a:off x="4572000" y="1366150"/>
              <a:ext cx="1843084" cy="1797325"/>
            </a:xfrm>
            <a:prstGeom prst="rect">
              <a:avLst/>
            </a:prstGeom>
            <a:noFill/>
            <a:ln>
              <a:noFill/>
            </a:ln>
          </p:spPr>
        </p:pic>
        <p:pic>
          <p:nvPicPr>
            <p:cNvPr id="236" name="Google Shape;236;p18"/>
            <p:cNvPicPr preferRelativeResize="0"/>
            <p:nvPr/>
          </p:nvPicPr>
          <p:blipFill>
            <a:blip r:embed="rId7">
              <a:alphaModFix/>
            </a:blip>
            <a:stretch>
              <a:fillRect/>
            </a:stretch>
          </p:blipFill>
          <p:spPr>
            <a:xfrm>
              <a:off x="6415083" y="1366150"/>
              <a:ext cx="1843084" cy="1797325"/>
            </a:xfrm>
            <a:prstGeom prst="rect">
              <a:avLst/>
            </a:prstGeom>
            <a:noFill/>
            <a:ln>
              <a:noFill/>
            </a:ln>
          </p:spPr>
        </p:pic>
        <p:pic>
          <p:nvPicPr>
            <p:cNvPr id="237" name="Google Shape;237;p18"/>
            <p:cNvPicPr preferRelativeResize="0"/>
            <p:nvPr/>
          </p:nvPicPr>
          <p:blipFill>
            <a:blip r:embed="rId8">
              <a:alphaModFix/>
            </a:blip>
            <a:stretch>
              <a:fillRect/>
            </a:stretch>
          </p:blipFill>
          <p:spPr>
            <a:xfrm>
              <a:off x="4572000" y="3163475"/>
              <a:ext cx="1843084" cy="1797325"/>
            </a:xfrm>
            <a:prstGeom prst="rect">
              <a:avLst/>
            </a:prstGeom>
            <a:noFill/>
            <a:ln>
              <a:noFill/>
            </a:ln>
          </p:spPr>
        </p:pic>
      </p:grpSp>
      <p:sp>
        <p:nvSpPr>
          <p:cNvPr id="238" name="Google Shape;238;p18"/>
          <p:cNvSpPr txBox="1"/>
          <p:nvPr/>
        </p:nvSpPr>
        <p:spPr>
          <a:xfrm>
            <a:off x="7047814" y="4360193"/>
            <a:ext cx="854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200"/>
              <a:t>…</a:t>
            </a:r>
            <a:endParaRPr b="1" sz="2100"/>
          </a:p>
        </p:txBody>
      </p:sp>
      <p:sp>
        <p:nvSpPr>
          <p:cNvPr id="239" name="Google Shape;239;p18"/>
          <p:cNvSpPr/>
          <p:nvPr/>
        </p:nvSpPr>
        <p:spPr>
          <a:xfrm>
            <a:off x="7047807" y="5035028"/>
            <a:ext cx="228600" cy="266700"/>
          </a:xfrm>
          <a:prstGeom prst="mathMultiply">
            <a:avLst>
              <a:gd fmla="val 23520" name="adj1"/>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240" name="Google Shape;240;p18"/>
          <p:cNvSpPr txBox="1"/>
          <p:nvPr/>
        </p:nvSpPr>
        <p:spPr>
          <a:xfrm>
            <a:off x="7200257" y="4875807"/>
            <a:ext cx="636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600"/>
              <a:t>50</a:t>
            </a:r>
            <a:endParaRPr b="1" sz="2800"/>
          </a:p>
        </p:txBody>
      </p:sp>
      <p:sp>
        <p:nvSpPr>
          <p:cNvPr id="241" name="Google Shape;241;p18"/>
          <p:cNvSpPr txBox="1"/>
          <p:nvPr/>
        </p:nvSpPr>
        <p:spPr>
          <a:xfrm>
            <a:off x="609600" y="1295400"/>
            <a:ext cx="6514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t>cuda/10.1  python3/3.6.9  pytorch/1.3</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par>
                                <p:cTn fill="hold" nodeType="with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par>
                                <p:cTn fill="hold" nodeType="with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par>
                                <p:cTn fill="hold" nodeType="with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par>
                                <p:cTn fill="hold" nodeType="with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9"/>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Quantitative Evaluation - AMT Perceptual Study</a:t>
            </a:r>
            <a:endParaRPr/>
          </a:p>
        </p:txBody>
      </p:sp>
      <p:sp>
        <p:nvSpPr>
          <p:cNvPr id="247" name="Google Shape;247;p19"/>
          <p:cNvSpPr txBox="1"/>
          <p:nvPr>
            <p:ph idx="11" type="ftr"/>
          </p:nvPr>
        </p:nvSpPr>
        <p:spPr>
          <a:xfrm>
            <a:off x="625475" y="0"/>
            <a:ext cx="51054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SinGAN</a:t>
            </a:r>
            <a:endParaRPr/>
          </a:p>
        </p:txBody>
      </p:sp>
      <p:sp>
        <p:nvSpPr>
          <p:cNvPr id="248" name="Google Shape;248;p19"/>
          <p:cNvSpPr txBox="1"/>
          <p:nvPr>
            <p:ph idx="10" type="dt"/>
          </p:nvPr>
        </p:nvSpPr>
        <p:spPr>
          <a:xfrm>
            <a:off x="7023100" y="0"/>
            <a:ext cx="1066800" cy="3048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r>
              <a:rPr lang="en-US"/>
              <a:t>8/4/2022</a:t>
            </a:r>
            <a:endParaRPr/>
          </a:p>
        </p:txBody>
      </p:sp>
      <p:sp>
        <p:nvSpPr>
          <p:cNvPr id="249" name="Google Shape;249;p19"/>
          <p:cNvSpPr txBox="1"/>
          <p:nvPr>
            <p:ph idx="12" type="sldNum"/>
          </p:nvPr>
        </p:nvSpPr>
        <p:spPr>
          <a:xfrm>
            <a:off x="8289925" y="0"/>
            <a:ext cx="854075" cy="304800"/>
          </a:xfrm>
          <a:prstGeom prst="rect">
            <a:avLst/>
          </a:prstGeom>
          <a:noFill/>
          <a:ln>
            <a:noFill/>
          </a:ln>
        </p:spPr>
        <p:txBody>
          <a:bodyPr anchorCtr="0" anchor="ctr" bIns="4570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250" name="Google Shape;250;p19"/>
          <p:cNvPicPr preferRelativeResize="0"/>
          <p:nvPr/>
        </p:nvPicPr>
        <p:blipFill>
          <a:blip r:embed="rId3">
            <a:alphaModFix/>
          </a:blip>
          <a:stretch>
            <a:fillRect/>
          </a:stretch>
        </p:blipFill>
        <p:spPr>
          <a:xfrm>
            <a:off x="647025" y="2128800"/>
            <a:ext cx="4077376" cy="4282649"/>
          </a:xfrm>
          <a:prstGeom prst="rect">
            <a:avLst/>
          </a:prstGeom>
          <a:noFill/>
          <a:ln>
            <a:noFill/>
          </a:ln>
        </p:spPr>
      </p:pic>
      <p:pic>
        <p:nvPicPr>
          <p:cNvPr id="251" name="Google Shape;251;p19"/>
          <p:cNvPicPr preferRelativeResize="0"/>
          <p:nvPr/>
        </p:nvPicPr>
        <p:blipFill>
          <a:blip r:embed="rId4">
            <a:alphaModFix/>
          </a:blip>
          <a:stretch>
            <a:fillRect/>
          </a:stretch>
        </p:blipFill>
        <p:spPr>
          <a:xfrm>
            <a:off x="6207350" y="2160772"/>
            <a:ext cx="2032607" cy="4193501"/>
          </a:xfrm>
          <a:prstGeom prst="rect">
            <a:avLst/>
          </a:prstGeom>
          <a:noFill/>
          <a:ln>
            <a:noFill/>
          </a:ln>
        </p:spPr>
      </p:pic>
      <p:sp>
        <p:nvSpPr>
          <p:cNvPr id="252" name="Google Shape;252;p19"/>
          <p:cNvSpPr txBox="1"/>
          <p:nvPr/>
        </p:nvSpPr>
        <p:spPr>
          <a:xfrm>
            <a:off x="1854375" y="1326850"/>
            <a:ext cx="172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53" name="Google Shape;253;p19"/>
          <p:cNvSpPr txBox="1"/>
          <p:nvPr/>
        </p:nvSpPr>
        <p:spPr>
          <a:xfrm>
            <a:off x="2191153" y="1358800"/>
            <a:ext cx="1230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t>Paired</a:t>
            </a:r>
            <a:endParaRPr b="1" sz="2000"/>
          </a:p>
        </p:txBody>
      </p:sp>
      <p:sp>
        <p:nvSpPr>
          <p:cNvPr id="254" name="Google Shape;254;p19"/>
          <p:cNvSpPr txBox="1"/>
          <p:nvPr/>
        </p:nvSpPr>
        <p:spPr>
          <a:xfrm>
            <a:off x="6423725" y="1374786"/>
            <a:ext cx="1461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t>Unp</a:t>
            </a:r>
            <a:r>
              <a:rPr b="1" lang="en-US" sz="2000"/>
              <a:t>aired</a:t>
            </a:r>
            <a:endParaRPr b="1" sz="2000"/>
          </a:p>
        </p:txBody>
      </p:sp>
      <p:sp>
        <p:nvSpPr>
          <p:cNvPr id="255" name="Google Shape;255;p19"/>
          <p:cNvSpPr txBox="1"/>
          <p:nvPr/>
        </p:nvSpPr>
        <p:spPr>
          <a:xfrm>
            <a:off x="2015426" y="1682822"/>
            <a:ext cx="1461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real vs. fake</a:t>
            </a:r>
            <a:endParaRPr sz="1800"/>
          </a:p>
        </p:txBody>
      </p:sp>
      <p:sp>
        <p:nvSpPr>
          <p:cNvPr id="256" name="Google Shape;256;p19"/>
          <p:cNvSpPr txBox="1"/>
          <p:nvPr/>
        </p:nvSpPr>
        <p:spPr>
          <a:xfrm>
            <a:off x="6209800" y="1698811"/>
            <a:ext cx="2032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either real or fake</a:t>
            </a:r>
            <a:endParaRPr sz="1800"/>
          </a:p>
        </p:txBody>
      </p:sp>
      <p:pic>
        <p:nvPicPr>
          <p:cNvPr id="257" name="Google Shape;257;p19"/>
          <p:cNvPicPr preferRelativeResize="0"/>
          <p:nvPr/>
        </p:nvPicPr>
        <p:blipFill>
          <a:blip r:embed="rId5">
            <a:alphaModFix/>
          </a:blip>
          <a:stretch>
            <a:fillRect/>
          </a:stretch>
        </p:blipFill>
        <p:spPr>
          <a:xfrm>
            <a:off x="1633775" y="2749100"/>
            <a:ext cx="5883375" cy="1627325"/>
          </a:xfrm>
          <a:prstGeom prst="rect">
            <a:avLst/>
          </a:prstGeom>
          <a:noFill/>
          <a:ln>
            <a:noFill/>
          </a:ln>
        </p:spPr>
      </p:pic>
      <p:sp>
        <p:nvSpPr>
          <p:cNvPr id="258" name="Google Shape;258;p19"/>
          <p:cNvSpPr txBox="1"/>
          <p:nvPr/>
        </p:nvSpPr>
        <p:spPr>
          <a:xfrm>
            <a:off x="762425" y="6477925"/>
            <a:ext cx="7122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dk1"/>
                </a:solidFill>
              </a:rPr>
              <a:t>Tamar Rott Shaham, Tali Dekel, and Tomer Michaeli. Singan: Learning a generative model from a single natural image. In </a:t>
            </a:r>
            <a:r>
              <a:rPr i="1" lang="en-US" sz="900">
                <a:solidFill>
                  <a:schemeClr val="dk1"/>
                </a:solidFill>
              </a:rPr>
              <a:t>Computer Vision (ICCV)</a:t>
            </a:r>
            <a:r>
              <a:rPr lang="en-US" sz="900">
                <a:solidFill>
                  <a:schemeClr val="dk1"/>
                </a:solidFill>
              </a:rPr>
              <a:t>, </a:t>
            </a:r>
            <a:r>
              <a:rPr i="1" lang="en-US" sz="900">
                <a:solidFill>
                  <a:schemeClr val="dk1"/>
                </a:solidFill>
              </a:rPr>
              <a:t>IEEE International Conference on</a:t>
            </a:r>
            <a:r>
              <a:rPr lang="en-US" sz="900">
                <a:solidFill>
                  <a:schemeClr val="dk1"/>
                </a:solidFill>
              </a:rPr>
              <a:t>, 2019.</a:t>
            </a:r>
            <a:endParaRPr sz="9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par>
                                <p:cTn fill="hold" nodeType="with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par>
                                <p:cTn fill="hold" nodeType="with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0"/>
          <p:cNvSpPr txBox="1"/>
          <p:nvPr>
            <p:ph type="title"/>
          </p:nvPr>
        </p:nvSpPr>
        <p:spPr>
          <a:xfrm>
            <a:off x="609600" y="762000"/>
            <a:ext cx="7924800" cy="68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Application: Harmonization</a:t>
            </a:r>
            <a:endParaRPr/>
          </a:p>
        </p:txBody>
      </p:sp>
      <p:sp>
        <p:nvSpPr>
          <p:cNvPr id="265" name="Google Shape;265;p20"/>
          <p:cNvSpPr txBox="1"/>
          <p:nvPr>
            <p:ph idx="12" type="sldNum"/>
          </p:nvPr>
        </p:nvSpPr>
        <p:spPr>
          <a:xfrm>
            <a:off x="8289925" y="0"/>
            <a:ext cx="854100" cy="3048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266" name="Google Shape;266;p20"/>
          <p:cNvPicPr preferRelativeResize="0"/>
          <p:nvPr/>
        </p:nvPicPr>
        <p:blipFill>
          <a:blip r:embed="rId3">
            <a:alphaModFix/>
          </a:blip>
          <a:stretch>
            <a:fillRect/>
          </a:stretch>
        </p:blipFill>
        <p:spPr>
          <a:xfrm>
            <a:off x="376675" y="1318535"/>
            <a:ext cx="2381250" cy="4401739"/>
          </a:xfrm>
          <a:prstGeom prst="rect">
            <a:avLst/>
          </a:prstGeom>
          <a:noFill/>
          <a:ln>
            <a:noFill/>
          </a:ln>
        </p:spPr>
      </p:pic>
      <p:pic>
        <p:nvPicPr>
          <p:cNvPr id="267" name="Google Shape;267;p20"/>
          <p:cNvPicPr preferRelativeResize="0"/>
          <p:nvPr/>
        </p:nvPicPr>
        <p:blipFill>
          <a:blip r:embed="rId4">
            <a:alphaModFix/>
          </a:blip>
          <a:stretch>
            <a:fillRect/>
          </a:stretch>
        </p:blipFill>
        <p:spPr>
          <a:xfrm>
            <a:off x="5908675" y="3920038"/>
            <a:ext cx="2381250" cy="1876425"/>
          </a:xfrm>
          <a:prstGeom prst="rect">
            <a:avLst/>
          </a:prstGeom>
          <a:noFill/>
          <a:ln>
            <a:noFill/>
          </a:ln>
        </p:spPr>
      </p:pic>
      <p:pic>
        <p:nvPicPr>
          <p:cNvPr id="268" name="Google Shape;268;p20"/>
          <p:cNvPicPr preferRelativeResize="0"/>
          <p:nvPr/>
        </p:nvPicPr>
        <p:blipFill>
          <a:blip r:embed="rId5">
            <a:alphaModFix/>
          </a:blip>
          <a:stretch>
            <a:fillRect/>
          </a:stretch>
        </p:blipFill>
        <p:spPr>
          <a:xfrm>
            <a:off x="3183950" y="3920038"/>
            <a:ext cx="2381250" cy="1876425"/>
          </a:xfrm>
          <a:prstGeom prst="rect">
            <a:avLst/>
          </a:prstGeom>
          <a:noFill/>
          <a:ln>
            <a:noFill/>
          </a:ln>
        </p:spPr>
      </p:pic>
      <p:pic>
        <p:nvPicPr>
          <p:cNvPr id="269" name="Google Shape;269;p20"/>
          <p:cNvPicPr preferRelativeResize="0"/>
          <p:nvPr/>
        </p:nvPicPr>
        <p:blipFill>
          <a:blip r:embed="rId6">
            <a:alphaModFix/>
          </a:blip>
          <a:stretch>
            <a:fillRect/>
          </a:stretch>
        </p:blipFill>
        <p:spPr>
          <a:xfrm>
            <a:off x="5908675" y="1550113"/>
            <a:ext cx="2381250" cy="1876425"/>
          </a:xfrm>
          <a:prstGeom prst="rect">
            <a:avLst/>
          </a:prstGeom>
          <a:noFill/>
          <a:ln>
            <a:noFill/>
          </a:ln>
        </p:spPr>
      </p:pic>
      <p:pic>
        <p:nvPicPr>
          <p:cNvPr id="270" name="Google Shape;270;p20"/>
          <p:cNvPicPr preferRelativeResize="0"/>
          <p:nvPr/>
        </p:nvPicPr>
        <p:blipFill>
          <a:blip r:embed="rId7">
            <a:alphaModFix/>
          </a:blip>
          <a:stretch>
            <a:fillRect/>
          </a:stretch>
        </p:blipFill>
        <p:spPr>
          <a:xfrm>
            <a:off x="3189000" y="1550125"/>
            <a:ext cx="2381250" cy="1876425"/>
          </a:xfrm>
          <a:prstGeom prst="rect">
            <a:avLst/>
          </a:prstGeom>
          <a:noFill/>
          <a:ln>
            <a:noFill/>
          </a:ln>
        </p:spPr>
      </p:pic>
      <p:sp>
        <p:nvSpPr>
          <p:cNvPr id="271" name="Google Shape;271;p20"/>
          <p:cNvSpPr txBox="1"/>
          <p:nvPr/>
        </p:nvSpPr>
        <p:spPr>
          <a:xfrm>
            <a:off x="3369775" y="3353175"/>
            <a:ext cx="2020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t>n = 1 (coarsest)</a:t>
            </a:r>
            <a:endParaRPr b="1" sz="1800"/>
          </a:p>
        </p:txBody>
      </p:sp>
      <p:sp>
        <p:nvSpPr>
          <p:cNvPr id="272" name="Google Shape;272;p20"/>
          <p:cNvSpPr txBox="1"/>
          <p:nvPr/>
        </p:nvSpPr>
        <p:spPr>
          <a:xfrm>
            <a:off x="6757650" y="3353175"/>
            <a:ext cx="759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t>n = 3</a:t>
            </a:r>
            <a:endParaRPr b="1" sz="1800"/>
          </a:p>
        </p:txBody>
      </p:sp>
      <p:sp>
        <p:nvSpPr>
          <p:cNvPr id="273" name="Google Shape;273;p20"/>
          <p:cNvSpPr txBox="1"/>
          <p:nvPr/>
        </p:nvSpPr>
        <p:spPr>
          <a:xfrm>
            <a:off x="3980500" y="5796475"/>
            <a:ext cx="759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t>n = 5</a:t>
            </a:r>
            <a:endParaRPr b="1" sz="1800"/>
          </a:p>
        </p:txBody>
      </p:sp>
      <p:sp>
        <p:nvSpPr>
          <p:cNvPr id="274" name="Google Shape;274;p20"/>
          <p:cNvSpPr txBox="1"/>
          <p:nvPr/>
        </p:nvSpPr>
        <p:spPr>
          <a:xfrm>
            <a:off x="6414550" y="5808475"/>
            <a:ext cx="1815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t>n = 7 (finest)</a:t>
            </a:r>
            <a:endParaRPr b="1" sz="1800"/>
          </a:p>
        </p:txBody>
      </p:sp>
      <p:sp>
        <p:nvSpPr>
          <p:cNvPr id="275" name="Google Shape;275;p20"/>
          <p:cNvSpPr/>
          <p:nvPr/>
        </p:nvSpPr>
        <p:spPr>
          <a:xfrm>
            <a:off x="2994200" y="3814875"/>
            <a:ext cx="2744700" cy="23640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0"/>
          <p:cNvSpPr txBox="1"/>
          <p:nvPr/>
        </p:nvSpPr>
        <p:spPr>
          <a:xfrm>
            <a:off x="471925" y="6396300"/>
            <a:ext cx="7816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dk1"/>
                </a:solidFill>
              </a:rPr>
              <a:t>Tamar Rott Shaham, Tali Dekel, and Tomer Michaeli. Singan: Learning a generative model from a single natural image. In </a:t>
            </a:r>
            <a:r>
              <a:rPr i="1" lang="en-US" sz="900">
                <a:solidFill>
                  <a:schemeClr val="dk1"/>
                </a:solidFill>
              </a:rPr>
              <a:t>Computer Vision (ICCV)</a:t>
            </a:r>
            <a:r>
              <a:rPr lang="en-US" sz="900">
                <a:solidFill>
                  <a:schemeClr val="dk1"/>
                </a:solidFill>
              </a:rPr>
              <a:t>, </a:t>
            </a:r>
            <a:r>
              <a:rPr i="1" lang="en-US" sz="900">
                <a:solidFill>
                  <a:schemeClr val="dk1"/>
                </a:solidFill>
              </a:rPr>
              <a:t>IEEE International Conference on</a:t>
            </a:r>
            <a:r>
              <a:rPr lang="en-US" sz="900">
                <a:solidFill>
                  <a:schemeClr val="dk1"/>
                </a:solidFill>
              </a:rPr>
              <a:t>, 2019.</a:t>
            </a:r>
            <a:endParaRPr sz="9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par>
                                <p:cTn fill="hold" nodeType="with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par>
                                <p:cTn fill="hold" nodeType="with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par>
                                <p:cTn fill="hold" nodeType="with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par>
                                <p:cTn fill="hold" nodeType="with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par>
                                <p:cTn fill="hold" nodeType="with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par>
                                <p:cTn fill="hold" nodeType="with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par>
                                <p:cTn fill="hold" nodeType="with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
                                        <p:tgtEl>
                                          <p:spTgt spid="2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1"/>
          <p:cNvSpPr txBox="1"/>
          <p:nvPr>
            <p:ph type="title"/>
          </p:nvPr>
        </p:nvSpPr>
        <p:spPr>
          <a:xfrm>
            <a:off x="609600" y="762000"/>
            <a:ext cx="7924800" cy="68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Application: Paint-to-Image</a:t>
            </a:r>
            <a:endParaRPr/>
          </a:p>
        </p:txBody>
      </p:sp>
      <p:sp>
        <p:nvSpPr>
          <p:cNvPr id="283" name="Google Shape;283;p21"/>
          <p:cNvSpPr txBox="1"/>
          <p:nvPr>
            <p:ph idx="12" type="sldNum"/>
          </p:nvPr>
        </p:nvSpPr>
        <p:spPr>
          <a:xfrm>
            <a:off x="8289925" y="0"/>
            <a:ext cx="854100" cy="3048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284" name="Google Shape;284;p21"/>
          <p:cNvPicPr preferRelativeResize="0"/>
          <p:nvPr/>
        </p:nvPicPr>
        <p:blipFill>
          <a:blip r:embed="rId3">
            <a:alphaModFix/>
          </a:blip>
          <a:stretch>
            <a:fillRect/>
          </a:stretch>
        </p:blipFill>
        <p:spPr>
          <a:xfrm>
            <a:off x="533400" y="1905000"/>
            <a:ext cx="2563650" cy="4295125"/>
          </a:xfrm>
          <a:prstGeom prst="rect">
            <a:avLst/>
          </a:prstGeom>
          <a:noFill/>
          <a:ln>
            <a:noFill/>
          </a:ln>
        </p:spPr>
      </p:pic>
      <p:pic>
        <p:nvPicPr>
          <p:cNvPr id="285" name="Google Shape;285;p21"/>
          <p:cNvPicPr preferRelativeResize="0"/>
          <p:nvPr/>
        </p:nvPicPr>
        <p:blipFill>
          <a:blip r:embed="rId4">
            <a:alphaModFix/>
          </a:blip>
          <a:stretch>
            <a:fillRect/>
          </a:stretch>
        </p:blipFill>
        <p:spPr>
          <a:xfrm>
            <a:off x="3352077" y="1905000"/>
            <a:ext cx="2563650" cy="4281682"/>
          </a:xfrm>
          <a:prstGeom prst="rect">
            <a:avLst/>
          </a:prstGeom>
          <a:noFill/>
          <a:ln>
            <a:noFill/>
          </a:ln>
        </p:spPr>
      </p:pic>
      <p:pic>
        <p:nvPicPr>
          <p:cNvPr id="286" name="Google Shape;286;p21"/>
          <p:cNvPicPr preferRelativeResize="0"/>
          <p:nvPr/>
        </p:nvPicPr>
        <p:blipFill>
          <a:blip r:embed="rId5">
            <a:alphaModFix/>
          </a:blip>
          <a:stretch>
            <a:fillRect/>
          </a:stretch>
        </p:blipFill>
        <p:spPr>
          <a:xfrm>
            <a:off x="6306650" y="1888025"/>
            <a:ext cx="2563650" cy="4331195"/>
          </a:xfrm>
          <a:prstGeom prst="rect">
            <a:avLst/>
          </a:prstGeom>
          <a:noFill/>
          <a:ln>
            <a:noFill/>
          </a:ln>
        </p:spPr>
      </p:pic>
      <p:sp>
        <p:nvSpPr>
          <p:cNvPr id="287" name="Google Shape;287;p21"/>
          <p:cNvSpPr txBox="1"/>
          <p:nvPr/>
        </p:nvSpPr>
        <p:spPr>
          <a:xfrm>
            <a:off x="899700" y="1341050"/>
            <a:ext cx="115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88" name="Google Shape;288;p21"/>
          <p:cNvSpPr txBox="1"/>
          <p:nvPr>
            <p:ph idx="1" type="body"/>
          </p:nvPr>
        </p:nvSpPr>
        <p:spPr>
          <a:xfrm>
            <a:off x="833325" y="1447800"/>
            <a:ext cx="1963800" cy="564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sz="2000"/>
              <a:t>Training Image</a:t>
            </a:r>
            <a:endParaRPr sz="2000"/>
          </a:p>
        </p:txBody>
      </p:sp>
      <p:sp>
        <p:nvSpPr>
          <p:cNvPr id="289" name="Google Shape;289;p21"/>
          <p:cNvSpPr txBox="1"/>
          <p:nvPr>
            <p:ph idx="1" type="body"/>
          </p:nvPr>
        </p:nvSpPr>
        <p:spPr>
          <a:xfrm>
            <a:off x="3823871" y="1447800"/>
            <a:ext cx="1429500" cy="564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sz="2000"/>
              <a:t>Input Paint</a:t>
            </a:r>
            <a:endParaRPr sz="2000"/>
          </a:p>
        </p:txBody>
      </p:sp>
      <p:sp>
        <p:nvSpPr>
          <p:cNvPr id="290" name="Google Shape;290;p21"/>
          <p:cNvSpPr txBox="1"/>
          <p:nvPr>
            <p:ph idx="1" type="body"/>
          </p:nvPr>
        </p:nvSpPr>
        <p:spPr>
          <a:xfrm>
            <a:off x="7011275" y="1487450"/>
            <a:ext cx="1154400" cy="564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sz="2000"/>
              <a:t>SinGAN</a:t>
            </a:r>
            <a:endParaRPr sz="2000"/>
          </a:p>
        </p:txBody>
      </p:sp>
      <p:sp>
        <p:nvSpPr>
          <p:cNvPr id="291" name="Google Shape;291;p21"/>
          <p:cNvSpPr/>
          <p:nvPr/>
        </p:nvSpPr>
        <p:spPr>
          <a:xfrm>
            <a:off x="5898775" y="1574725"/>
            <a:ext cx="408000" cy="2259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1"/>
          <p:cNvSpPr txBox="1"/>
          <p:nvPr/>
        </p:nvSpPr>
        <p:spPr>
          <a:xfrm>
            <a:off x="770925" y="6396300"/>
            <a:ext cx="753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dk1"/>
                </a:solidFill>
              </a:rPr>
              <a:t>Tamar Rott Shaham, Tali Dekel, and Tomer Michaeli. Singan: Learning a generative model from a single natural image. In </a:t>
            </a:r>
            <a:r>
              <a:rPr i="1" lang="en-US" sz="900">
                <a:solidFill>
                  <a:schemeClr val="dk1"/>
                </a:solidFill>
              </a:rPr>
              <a:t>Computer Vision (ICCV)</a:t>
            </a:r>
            <a:r>
              <a:rPr lang="en-US" sz="900">
                <a:solidFill>
                  <a:schemeClr val="dk1"/>
                </a:solidFill>
              </a:rPr>
              <a:t>, </a:t>
            </a:r>
            <a:r>
              <a:rPr i="1" lang="en-US" sz="900">
                <a:solidFill>
                  <a:schemeClr val="dk1"/>
                </a:solidFill>
              </a:rPr>
              <a:t>IEEE International Conference on</a:t>
            </a:r>
            <a:r>
              <a:rPr lang="en-US" sz="900">
                <a:solidFill>
                  <a:schemeClr val="dk1"/>
                </a:solidFill>
              </a:rPr>
              <a:t>, 2019.</a:t>
            </a:r>
            <a:endParaRPr sz="9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par>
                                <p:cTn fill="hold" nodeType="with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par>
                                <p:cTn fill="hold" nodeType="with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par>
                                <p:cTn fill="hold" nodeType="with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par>
                                <p:cTn fill="hold" nodeType="with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2"/>
          <p:cNvSpPr txBox="1"/>
          <p:nvPr>
            <p:ph type="title"/>
          </p:nvPr>
        </p:nvSpPr>
        <p:spPr>
          <a:xfrm>
            <a:off x="609600" y="762000"/>
            <a:ext cx="7924800" cy="68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Application: Editing</a:t>
            </a:r>
            <a:endParaRPr/>
          </a:p>
        </p:txBody>
      </p:sp>
      <p:sp>
        <p:nvSpPr>
          <p:cNvPr id="299" name="Google Shape;299;p22"/>
          <p:cNvSpPr txBox="1"/>
          <p:nvPr>
            <p:ph idx="12" type="sldNum"/>
          </p:nvPr>
        </p:nvSpPr>
        <p:spPr>
          <a:xfrm>
            <a:off x="8289925" y="0"/>
            <a:ext cx="854100" cy="3048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300" name="Google Shape;300;p22"/>
          <p:cNvPicPr preferRelativeResize="0"/>
          <p:nvPr/>
        </p:nvPicPr>
        <p:blipFill>
          <a:blip r:embed="rId3">
            <a:alphaModFix/>
          </a:blip>
          <a:stretch>
            <a:fillRect/>
          </a:stretch>
        </p:blipFill>
        <p:spPr>
          <a:xfrm>
            <a:off x="838200" y="1548925"/>
            <a:ext cx="2907075" cy="1991350"/>
          </a:xfrm>
          <a:prstGeom prst="rect">
            <a:avLst/>
          </a:prstGeom>
          <a:noFill/>
          <a:ln>
            <a:noFill/>
          </a:ln>
        </p:spPr>
      </p:pic>
      <p:pic>
        <p:nvPicPr>
          <p:cNvPr id="301" name="Google Shape;301;p22"/>
          <p:cNvPicPr preferRelativeResize="0"/>
          <p:nvPr/>
        </p:nvPicPr>
        <p:blipFill>
          <a:blip r:embed="rId4">
            <a:alphaModFix/>
          </a:blip>
          <a:stretch>
            <a:fillRect/>
          </a:stretch>
        </p:blipFill>
        <p:spPr>
          <a:xfrm>
            <a:off x="838200" y="4087275"/>
            <a:ext cx="2907075" cy="1953550"/>
          </a:xfrm>
          <a:prstGeom prst="rect">
            <a:avLst/>
          </a:prstGeom>
          <a:noFill/>
          <a:ln>
            <a:noFill/>
          </a:ln>
        </p:spPr>
      </p:pic>
      <p:sp>
        <p:nvSpPr>
          <p:cNvPr id="302" name="Google Shape;302;p22"/>
          <p:cNvSpPr txBox="1"/>
          <p:nvPr>
            <p:ph idx="1" type="body"/>
          </p:nvPr>
        </p:nvSpPr>
        <p:spPr>
          <a:xfrm>
            <a:off x="1157451" y="3506325"/>
            <a:ext cx="2152800" cy="564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sz="2000"/>
              <a:t>Training Example</a:t>
            </a:r>
            <a:endParaRPr sz="2000"/>
          </a:p>
        </p:txBody>
      </p:sp>
      <p:sp>
        <p:nvSpPr>
          <p:cNvPr id="303" name="Google Shape;303;p22"/>
          <p:cNvSpPr txBox="1"/>
          <p:nvPr>
            <p:ph idx="1" type="body"/>
          </p:nvPr>
        </p:nvSpPr>
        <p:spPr>
          <a:xfrm>
            <a:off x="1444538" y="6057175"/>
            <a:ext cx="1542000" cy="564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sz="2000"/>
              <a:t>Edited Input</a:t>
            </a:r>
            <a:endParaRPr sz="2000"/>
          </a:p>
        </p:txBody>
      </p:sp>
      <p:pic>
        <p:nvPicPr>
          <p:cNvPr id="304" name="Google Shape;304;p22"/>
          <p:cNvPicPr preferRelativeResize="0"/>
          <p:nvPr/>
        </p:nvPicPr>
        <p:blipFill>
          <a:blip r:embed="rId5">
            <a:alphaModFix/>
          </a:blip>
          <a:stretch>
            <a:fillRect/>
          </a:stretch>
        </p:blipFill>
        <p:spPr>
          <a:xfrm>
            <a:off x="5222500" y="4068375"/>
            <a:ext cx="2921615" cy="1991350"/>
          </a:xfrm>
          <a:prstGeom prst="rect">
            <a:avLst/>
          </a:prstGeom>
          <a:noFill/>
          <a:ln>
            <a:noFill/>
          </a:ln>
        </p:spPr>
      </p:pic>
      <p:sp>
        <p:nvSpPr>
          <p:cNvPr id="305" name="Google Shape;305;p22"/>
          <p:cNvSpPr txBox="1"/>
          <p:nvPr>
            <p:ph idx="1" type="body"/>
          </p:nvPr>
        </p:nvSpPr>
        <p:spPr>
          <a:xfrm>
            <a:off x="5389721" y="6057175"/>
            <a:ext cx="2587200" cy="564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sz="2000"/>
              <a:t>Content Aware Move</a:t>
            </a:r>
            <a:endParaRPr sz="2000"/>
          </a:p>
        </p:txBody>
      </p:sp>
      <p:pic>
        <p:nvPicPr>
          <p:cNvPr id="306" name="Google Shape;306;p22"/>
          <p:cNvPicPr preferRelativeResize="0"/>
          <p:nvPr/>
        </p:nvPicPr>
        <p:blipFill>
          <a:blip r:embed="rId6">
            <a:alphaModFix/>
          </a:blip>
          <a:stretch>
            <a:fillRect/>
          </a:stretch>
        </p:blipFill>
        <p:spPr>
          <a:xfrm>
            <a:off x="5222500" y="1567825"/>
            <a:ext cx="2907075" cy="1953550"/>
          </a:xfrm>
          <a:prstGeom prst="rect">
            <a:avLst/>
          </a:prstGeom>
          <a:noFill/>
          <a:ln>
            <a:noFill/>
          </a:ln>
        </p:spPr>
      </p:pic>
      <p:sp>
        <p:nvSpPr>
          <p:cNvPr id="307" name="Google Shape;307;p22"/>
          <p:cNvSpPr txBox="1"/>
          <p:nvPr>
            <p:ph idx="1" type="body"/>
          </p:nvPr>
        </p:nvSpPr>
        <p:spPr>
          <a:xfrm>
            <a:off x="5765875" y="3529412"/>
            <a:ext cx="2287500" cy="564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sz="2000"/>
              <a:t>SinGAN (Ours)</a:t>
            </a:r>
            <a:endParaRPr sz="2000"/>
          </a:p>
        </p:txBody>
      </p:sp>
      <p:sp>
        <p:nvSpPr>
          <p:cNvPr id="308" name="Google Shape;308;p22"/>
          <p:cNvSpPr txBox="1"/>
          <p:nvPr/>
        </p:nvSpPr>
        <p:spPr>
          <a:xfrm>
            <a:off x="838200" y="6396300"/>
            <a:ext cx="721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dk1"/>
                </a:solidFill>
              </a:rPr>
              <a:t>Tamar Rott Shaham, Tali Dekel, and Tomer Michaeli. Singan: Learning a generative model from a single natural image. In </a:t>
            </a:r>
            <a:r>
              <a:rPr i="1" lang="en-US" sz="900">
                <a:solidFill>
                  <a:schemeClr val="dk1"/>
                </a:solidFill>
              </a:rPr>
              <a:t>Computer Vision (ICCV)</a:t>
            </a:r>
            <a:r>
              <a:rPr lang="en-US" sz="900">
                <a:solidFill>
                  <a:schemeClr val="dk1"/>
                </a:solidFill>
              </a:rPr>
              <a:t>, </a:t>
            </a:r>
            <a:r>
              <a:rPr i="1" lang="en-US" sz="900">
                <a:solidFill>
                  <a:schemeClr val="dk1"/>
                </a:solidFill>
              </a:rPr>
              <a:t>IEEE International Conference on</a:t>
            </a:r>
            <a:r>
              <a:rPr lang="en-US" sz="900">
                <a:solidFill>
                  <a:schemeClr val="dk1"/>
                </a:solidFill>
              </a:rPr>
              <a:t>, 2019.</a:t>
            </a:r>
            <a:endParaRPr sz="9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par>
                                <p:cTn fill="hold" nodeType="with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par>
                                <p:cTn fill="hold" nodeType="with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par>
                                <p:cTn fill="hold" nodeType="with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1000"/>
                                        <p:tgtEl>
                                          <p:spTgt spid="3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par>
                                <p:cTn fill="hold" nodeType="with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3"/>
          <p:cNvSpPr txBox="1"/>
          <p:nvPr>
            <p:ph type="title"/>
          </p:nvPr>
        </p:nvSpPr>
        <p:spPr>
          <a:xfrm>
            <a:off x="609600" y="762000"/>
            <a:ext cx="7924800" cy="68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Application: </a:t>
            </a:r>
            <a:r>
              <a:rPr lang="en-US"/>
              <a:t>Single Image Animation</a:t>
            </a:r>
            <a:endParaRPr/>
          </a:p>
          <a:p>
            <a:pPr indent="0" lvl="0" marL="0" rtl="0" algn="l">
              <a:spcBef>
                <a:spcPts val="0"/>
              </a:spcBef>
              <a:spcAft>
                <a:spcPts val="0"/>
              </a:spcAft>
              <a:buNone/>
            </a:pPr>
            <a:r>
              <a:t/>
            </a:r>
            <a:endParaRPr/>
          </a:p>
        </p:txBody>
      </p:sp>
      <p:sp>
        <p:nvSpPr>
          <p:cNvPr id="315" name="Google Shape;315;p23"/>
          <p:cNvSpPr txBox="1"/>
          <p:nvPr>
            <p:ph idx="12" type="sldNum"/>
          </p:nvPr>
        </p:nvSpPr>
        <p:spPr>
          <a:xfrm>
            <a:off x="8289925" y="0"/>
            <a:ext cx="854100" cy="3048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316" name="Google Shape;316;p23"/>
          <p:cNvPicPr preferRelativeResize="0"/>
          <p:nvPr/>
        </p:nvPicPr>
        <p:blipFill>
          <a:blip r:embed="rId3">
            <a:alphaModFix/>
          </a:blip>
          <a:stretch>
            <a:fillRect/>
          </a:stretch>
        </p:blipFill>
        <p:spPr>
          <a:xfrm>
            <a:off x="3319425" y="3242100"/>
            <a:ext cx="2324100" cy="1562100"/>
          </a:xfrm>
          <a:prstGeom prst="rect">
            <a:avLst/>
          </a:prstGeom>
          <a:noFill/>
          <a:ln>
            <a:noFill/>
          </a:ln>
        </p:spPr>
      </p:pic>
      <p:pic>
        <p:nvPicPr>
          <p:cNvPr id="317" name="Google Shape;317;p23"/>
          <p:cNvPicPr preferRelativeResize="0"/>
          <p:nvPr/>
        </p:nvPicPr>
        <p:blipFill>
          <a:blip r:embed="rId4">
            <a:alphaModFix/>
          </a:blip>
          <a:stretch>
            <a:fillRect/>
          </a:stretch>
        </p:blipFill>
        <p:spPr>
          <a:xfrm>
            <a:off x="5965825" y="3242100"/>
            <a:ext cx="2324100" cy="1562100"/>
          </a:xfrm>
          <a:prstGeom prst="rect">
            <a:avLst/>
          </a:prstGeom>
          <a:noFill/>
          <a:ln>
            <a:noFill/>
          </a:ln>
        </p:spPr>
      </p:pic>
      <p:pic>
        <p:nvPicPr>
          <p:cNvPr id="318" name="Google Shape;318;p23"/>
          <p:cNvPicPr preferRelativeResize="0"/>
          <p:nvPr/>
        </p:nvPicPr>
        <p:blipFill>
          <a:blip r:embed="rId5">
            <a:alphaModFix/>
          </a:blip>
          <a:stretch>
            <a:fillRect/>
          </a:stretch>
        </p:blipFill>
        <p:spPr>
          <a:xfrm>
            <a:off x="673025" y="3242100"/>
            <a:ext cx="2324100" cy="1562100"/>
          </a:xfrm>
          <a:prstGeom prst="rect">
            <a:avLst/>
          </a:prstGeom>
          <a:noFill/>
          <a:ln>
            <a:noFill/>
          </a:ln>
        </p:spPr>
      </p:pic>
      <p:sp>
        <p:nvSpPr>
          <p:cNvPr id="319" name="Google Shape;319;p23"/>
          <p:cNvSpPr txBox="1"/>
          <p:nvPr/>
        </p:nvSpPr>
        <p:spPr>
          <a:xfrm>
            <a:off x="884650" y="2631175"/>
            <a:ext cx="2324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Training Image</a:t>
            </a:r>
            <a:endParaRPr sz="2000"/>
          </a:p>
        </p:txBody>
      </p:sp>
      <p:sp>
        <p:nvSpPr>
          <p:cNvPr id="320" name="Google Shape;320;p23"/>
          <p:cNvSpPr txBox="1"/>
          <p:nvPr/>
        </p:nvSpPr>
        <p:spPr>
          <a:xfrm>
            <a:off x="3748700" y="2640304"/>
            <a:ext cx="2324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Video Clip</a:t>
            </a:r>
            <a:endParaRPr sz="2000"/>
          </a:p>
        </p:txBody>
      </p:sp>
      <p:sp>
        <p:nvSpPr>
          <p:cNvPr id="321" name="Google Shape;321;p23"/>
          <p:cNvSpPr txBox="1"/>
          <p:nvPr/>
        </p:nvSpPr>
        <p:spPr>
          <a:xfrm>
            <a:off x="6210300" y="2631175"/>
            <a:ext cx="2324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High</a:t>
            </a:r>
            <a:r>
              <a:rPr lang="en-US" sz="2000"/>
              <a:t> Intensity</a:t>
            </a:r>
            <a:endParaRPr sz="2000"/>
          </a:p>
        </p:txBody>
      </p:sp>
      <p:sp>
        <p:nvSpPr>
          <p:cNvPr id="322" name="Google Shape;322;p23"/>
          <p:cNvSpPr txBox="1"/>
          <p:nvPr/>
        </p:nvSpPr>
        <p:spPr>
          <a:xfrm>
            <a:off x="895050" y="6396300"/>
            <a:ext cx="7353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dk1"/>
                </a:solidFill>
              </a:rPr>
              <a:t>Tamar Rott Shaham, Tali Dekel, and Tomer Michaeli. Singan: Learning a generative model from a single natural image. In </a:t>
            </a:r>
            <a:r>
              <a:rPr i="1" lang="en-US" sz="900">
                <a:solidFill>
                  <a:schemeClr val="dk1"/>
                </a:solidFill>
              </a:rPr>
              <a:t>Computer Vision (ICCV)</a:t>
            </a:r>
            <a:r>
              <a:rPr lang="en-US" sz="900">
                <a:solidFill>
                  <a:schemeClr val="dk1"/>
                </a:solidFill>
              </a:rPr>
              <a:t>, </a:t>
            </a:r>
            <a:r>
              <a:rPr i="1" lang="en-US" sz="900">
                <a:solidFill>
                  <a:schemeClr val="dk1"/>
                </a:solidFill>
              </a:rPr>
              <a:t>IEEE International Conference on</a:t>
            </a:r>
            <a:r>
              <a:rPr lang="en-US" sz="900">
                <a:solidFill>
                  <a:schemeClr val="dk1"/>
                </a:solidFill>
              </a:rPr>
              <a:t>, 2019.</a:t>
            </a:r>
            <a:endParaRPr sz="9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par>
                                <p:cTn fill="hold" nodeType="with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1000"/>
                                        <p:tgtEl>
                                          <p:spTgt spid="3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par>
                                <p:cTn fill="hold" nodeType="with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000"/>
                                        <p:tgtEl>
                                          <p:spTgt spid="3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par>
                                <p:cTn fill="hold" nodeType="with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 name="Shape 49"/>
        <p:cNvGrpSpPr/>
        <p:nvPr/>
      </p:nvGrpSpPr>
      <p:grpSpPr>
        <a:xfrm>
          <a:off x="0" y="0"/>
          <a:ext cx="0" cy="0"/>
          <a:chOff x="0" y="0"/>
          <a:chExt cx="0" cy="0"/>
        </a:xfrm>
      </p:grpSpPr>
      <p:sp>
        <p:nvSpPr>
          <p:cNvPr id="50" name="Google Shape;50;p6"/>
          <p:cNvSpPr txBox="1"/>
          <p:nvPr>
            <p:ph type="title"/>
          </p:nvPr>
        </p:nvSpPr>
        <p:spPr>
          <a:xfrm>
            <a:off x="539552" y="726976"/>
            <a:ext cx="7924800" cy="685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Problem targeting &amp; Motivation</a:t>
            </a:r>
            <a:endParaRPr/>
          </a:p>
        </p:txBody>
      </p:sp>
      <p:sp>
        <p:nvSpPr>
          <p:cNvPr id="51" name="Google Shape;51;p6"/>
          <p:cNvSpPr txBox="1"/>
          <p:nvPr>
            <p:ph idx="1" type="body"/>
          </p:nvPr>
        </p:nvSpPr>
        <p:spPr>
          <a:xfrm>
            <a:off x="609600" y="1484784"/>
            <a:ext cx="7924800" cy="3886200"/>
          </a:xfrm>
          <a:prstGeom prst="rect">
            <a:avLst/>
          </a:prstGeom>
          <a:noFill/>
          <a:ln>
            <a:noFill/>
          </a:ln>
        </p:spPr>
        <p:txBody>
          <a:bodyPr anchorCtr="0" anchor="t" bIns="45700" lIns="91425" spcFirstLastPara="1" rIns="91425" wrap="square" tIns="45700">
            <a:noAutofit/>
          </a:bodyPr>
          <a:lstStyle/>
          <a:p>
            <a:pPr indent="-190500" lvl="0" marL="342900" rtl="0" algn="l">
              <a:spcBef>
                <a:spcPts val="0"/>
              </a:spcBef>
              <a:spcAft>
                <a:spcPts val="0"/>
              </a:spcAft>
              <a:buSzPts val="2400"/>
              <a:buNone/>
            </a:pPr>
            <a:r>
              <a:t/>
            </a:r>
            <a:endParaRPr/>
          </a:p>
          <a:p>
            <a:pPr indent="-190500" lvl="0" marL="342900" rtl="0" algn="l">
              <a:spcBef>
                <a:spcPts val="480"/>
              </a:spcBef>
              <a:spcAft>
                <a:spcPts val="0"/>
              </a:spcAft>
              <a:buSzPts val="2400"/>
              <a:buNone/>
            </a:pPr>
            <a:r>
              <a:t/>
            </a:r>
            <a:endParaRPr/>
          </a:p>
          <a:p>
            <a:pPr indent="-190500" lvl="0" marL="342900" rtl="0" algn="l">
              <a:spcBef>
                <a:spcPts val="480"/>
              </a:spcBef>
              <a:spcAft>
                <a:spcPts val="0"/>
              </a:spcAft>
              <a:buSzPts val="2400"/>
              <a:buNone/>
            </a:pPr>
            <a:r>
              <a:t/>
            </a:r>
            <a:endParaRPr/>
          </a:p>
        </p:txBody>
      </p:sp>
      <p:sp>
        <p:nvSpPr>
          <p:cNvPr id="52" name="Google Shape;52;p6"/>
          <p:cNvSpPr txBox="1"/>
          <p:nvPr>
            <p:ph idx="11" type="ftr"/>
          </p:nvPr>
        </p:nvSpPr>
        <p:spPr>
          <a:xfrm>
            <a:off x="625475" y="0"/>
            <a:ext cx="51054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r>
              <a:rPr lang="en-US"/>
              <a:t>SinGAN</a:t>
            </a:r>
            <a:endParaRPr/>
          </a:p>
        </p:txBody>
      </p:sp>
      <p:sp>
        <p:nvSpPr>
          <p:cNvPr id="53" name="Google Shape;53;p6"/>
          <p:cNvSpPr txBox="1"/>
          <p:nvPr>
            <p:ph idx="10" type="dt"/>
          </p:nvPr>
        </p:nvSpPr>
        <p:spPr>
          <a:xfrm>
            <a:off x="7023100" y="0"/>
            <a:ext cx="1066800" cy="3048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r>
              <a:rPr lang="en-US"/>
              <a:t>8/4/2022</a:t>
            </a:r>
            <a:endParaRPr/>
          </a:p>
        </p:txBody>
      </p:sp>
      <p:sp>
        <p:nvSpPr>
          <p:cNvPr id="54" name="Google Shape;54;p6"/>
          <p:cNvSpPr txBox="1"/>
          <p:nvPr>
            <p:ph idx="12" type="sldNum"/>
          </p:nvPr>
        </p:nvSpPr>
        <p:spPr>
          <a:xfrm>
            <a:off x="8289925" y="0"/>
            <a:ext cx="854075" cy="304800"/>
          </a:xfrm>
          <a:prstGeom prst="rect">
            <a:avLst/>
          </a:prstGeom>
          <a:noFill/>
          <a:ln>
            <a:noFill/>
          </a:ln>
        </p:spPr>
        <p:txBody>
          <a:bodyPr anchorCtr="0" anchor="ctr" bIns="4570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55" name="Google Shape;55;p6"/>
          <p:cNvSpPr txBox="1"/>
          <p:nvPr/>
        </p:nvSpPr>
        <p:spPr>
          <a:xfrm>
            <a:off x="463625" y="1637175"/>
            <a:ext cx="7924800" cy="4024200"/>
          </a:xfrm>
          <a:prstGeom prst="rect">
            <a:avLst/>
          </a:prstGeom>
          <a:noFill/>
          <a:ln>
            <a:noFill/>
          </a:ln>
        </p:spPr>
        <p:txBody>
          <a:bodyPr anchorCtr="0" anchor="t" bIns="45700" lIns="91425" spcFirstLastPara="1" rIns="91425" wrap="square" tIns="45700">
            <a:noAutofit/>
          </a:bodyPr>
          <a:lstStyle/>
          <a:p>
            <a:pPr indent="-190500" lvl="0" marL="342900" marR="0" rtl="0" algn="l">
              <a:spcBef>
                <a:spcPts val="480"/>
              </a:spcBef>
              <a:spcAft>
                <a:spcPts val="0"/>
              </a:spcAft>
              <a:buClr>
                <a:srgbClr val="CC0000"/>
              </a:buClr>
              <a:buSzPts val="2400"/>
              <a:buFont typeface="Noto Sans Symbols"/>
              <a:buNone/>
            </a:pPr>
            <a:r>
              <a:t/>
            </a:r>
            <a:endParaRPr sz="2400">
              <a:solidFill>
                <a:schemeClr val="dk1"/>
              </a:solidFill>
            </a:endParaRPr>
          </a:p>
        </p:txBody>
      </p:sp>
      <p:pic>
        <p:nvPicPr>
          <p:cNvPr id="56" name="Google Shape;56;p6"/>
          <p:cNvPicPr preferRelativeResize="0"/>
          <p:nvPr/>
        </p:nvPicPr>
        <p:blipFill>
          <a:blip r:embed="rId3">
            <a:alphaModFix/>
          </a:blip>
          <a:stretch>
            <a:fillRect/>
          </a:stretch>
        </p:blipFill>
        <p:spPr>
          <a:xfrm>
            <a:off x="477750" y="1637175"/>
            <a:ext cx="8048400" cy="4024200"/>
          </a:xfrm>
          <a:prstGeom prst="rect">
            <a:avLst/>
          </a:prstGeom>
          <a:noFill/>
          <a:ln>
            <a:noFill/>
          </a:ln>
        </p:spPr>
      </p:pic>
      <p:sp>
        <p:nvSpPr>
          <p:cNvPr id="57" name="Google Shape;57;p6"/>
          <p:cNvSpPr txBox="1"/>
          <p:nvPr/>
        </p:nvSpPr>
        <p:spPr>
          <a:xfrm>
            <a:off x="1866575" y="5759950"/>
            <a:ext cx="8221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700">
                <a:solidFill>
                  <a:schemeClr val="dk1"/>
                </a:solidFill>
              </a:rPr>
              <a:t>L</a:t>
            </a:r>
            <a:r>
              <a:rPr lang="en-US" sz="1700">
                <a:solidFill>
                  <a:schemeClr val="dk1"/>
                </a:solidFill>
              </a:rPr>
              <a:t>arge data set of images are generally required</a:t>
            </a:r>
            <a:endParaRPr sz="1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4"/>
          <p:cNvSpPr txBox="1"/>
          <p:nvPr>
            <p:ph type="title"/>
          </p:nvPr>
        </p:nvSpPr>
        <p:spPr>
          <a:xfrm>
            <a:off x="609600" y="762000"/>
            <a:ext cx="7924800" cy="68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Application: Super-Resolution</a:t>
            </a:r>
            <a:endParaRPr/>
          </a:p>
        </p:txBody>
      </p:sp>
      <p:sp>
        <p:nvSpPr>
          <p:cNvPr id="329" name="Google Shape;329;p24"/>
          <p:cNvSpPr txBox="1"/>
          <p:nvPr>
            <p:ph idx="12" type="sldNum"/>
          </p:nvPr>
        </p:nvSpPr>
        <p:spPr>
          <a:xfrm>
            <a:off x="8289925" y="0"/>
            <a:ext cx="854100" cy="3048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330" name="Google Shape;330;p24"/>
          <p:cNvPicPr preferRelativeResize="0"/>
          <p:nvPr/>
        </p:nvPicPr>
        <p:blipFill>
          <a:blip r:embed="rId3">
            <a:alphaModFix/>
          </a:blip>
          <a:stretch>
            <a:fillRect/>
          </a:stretch>
        </p:blipFill>
        <p:spPr>
          <a:xfrm>
            <a:off x="5176900" y="2034375"/>
            <a:ext cx="2287625" cy="3431412"/>
          </a:xfrm>
          <a:prstGeom prst="rect">
            <a:avLst/>
          </a:prstGeom>
          <a:noFill/>
          <a:ln>
            <a:noFill/>
          </a:ln>
        </p:spPr>
      </p:pic>
      <p:pic>
        <p:nvPicPr>
          <p:cNvPr id="331" name="Google Shape;331;p24"/>
          <p:cNvPicPr preferRelativeResize="0"/>
          <p:nvPr/>
        </p:nvPicPr>
        <p:blipFill>
          <a:blip r:embed="rId4">
            <a:alphaModFix/>
          </a:blip>
          <a:stretch>
            <a:fillRect/>
          </a:stretch>
        </p:blipFill>
        <p:spPr>
          <a:xfrm>
            <a:off x="1684375" y="2034375"/>
            <a:ext cx="2287625" cy="3431425"/>
          </a:xfrm>
          <a:prstGeom prst="rect">
            <a:avLst/>
          </a:prstGeom>
          <a:noFill/>
          <a:ln>
            <a:noFill/>
          </a:ln>
        </p:spPr>
      </p:pic>
      <p:sp>
        <p:nvSpPr>
          <p:cNvPr id="332" name="Google Shape;332;p24"/>
          <p:cNvSpPr/>
          <p:nvPr/>
        </p:nvSpPr>
        <p:spPr>
          <a:xfrm>
            <a:off x="4238148" y="3590925"/>
            <a:ext cx="672600" cy="3183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4"/>
          <p:cNvSpPr txBox="1"/>
          <p:nvPr/>
        </p:nvSpPr>
        <p:spPr>
          <a:xfrm>
            <a:off x="897500" y="6396300"/>
            <a:ext cx="7353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dk1"/>
                </a:solidFill>
              </a:rPr>
              <a:t>Tamar Rott Shaham, Tali Dekel, and Tomer Michaeli. Singan: Learning a generative model from a single natural image. In </a:t>
            </a:r>
            <a:r>
              <a:rPr i="1" lang="en-US" sz="900">
                <a:solidFill>
                  <a:schemeClr val="dk1"/>
                </a:solidFill>
              </a:rPr>
              <a:t>Computer Vision (ICCV)</a:t>
            </a:r>
            <a:r>
              <a:rPr lang="en-US" sz="900">
                <a:solidFill>
                  <a:schemeClr val="dk1"/>
                </a:solidFill>
              </a:rPr>
              <a:t>, </a:t>
            </a:r>
            <a:r>
              <a:rPr i="1" lang="en-US" sz="900">
                <a:solidFill>
                  <a:schemeClr val="dk1"/>
                </a:solidFill>
              </a:rPr>
              <a:t>IEEE International Conference on</a:t>
            </a:r>
            <a:r>
              <a:rPr lang="en-US" sz="900">
                <a:solidFill>
                  <a:schemeClr val="dk1"/>
                </a:solidFill>
              </a:rPr>
              <a:t>, 2019.</a:t>
            </a:r>
            <a:endParaRPr sz="9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par>
                                <p:cTn fill="hold" nodeType="with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25"/>
          <p:cNvSpPr txBox="1"/>
          <p:nvPr>
            <p:ph type="title"/>
          </p:nvPr>
        </p:nvSpPr>
        <p:spPr>
          <a:xfrm>
            <a:off x="609600" y="762000"/>
            <a:ext cx="7924800" cy="68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Application: Super-Resolution</a:t>
            </a:r>
            <a:endParaRPr/>
          </a:p>
        </p:txBody>
      </p:sp>
      <p:sp>
        <p:nvSpPr>
          <p:cNvPr id="340" name="Google Shape;340;p25"/>
          <p:cNvSpPr txBox="1"/>
          <p:nvPr>
            <p:ph idx="1" type="body"/>
          </p:nvPr>
        </p:nvSpPr>
        <p:spPr>
          <a:xfrm>
            <a:off x="982675" y="1565500"/>
            <a:ext cx="854100" cy="564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sz="2000"/>
              <a:t>Input</a:t>
            </a:r>
            <a:endParaRPr sz="2000"/>
          </a:p>
        </p:txBody>
      </p:sp>
      <p:sp>
        <p:nvSpPr>
          <p:cNvPr id="341" name="Google Shape;341;p25"/>
          <p:cNvSpPr txBox="1"/>
          <p:nvPr>
            <p:ph idx="12" type="sldNum"/>
          </p:nvPr>
        </p:nvSpPr>
        <p:spPr>
          <a:xfrm>
            <a:off x="8289925" y="0"/>
            <a:ext cx="854100" cy="3048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342" name="Google Shape;342;p25"/>
          <p:cNvPicPr preferRelativeResize="0"/>
          <p:nvPr/>
        </p:nvPicPr>
        <p:blipFill>
          <a:blip r:embed="rId3">
            <a:alphaModFix/>
          </a:blip>
          <a:stretch>
            <a:fillRect/>
          </a:stretch>
        </p:blipFill>
        <p:spPr>
          <a:xfrm>
            <a:off x="357765" y="2003100"/>
            <a:ext cx="2087859" cy="2884375"/>
          </a:xfrm>
          <a:prstGeom prst="rect">
            <a:avLst/>
          </a:prstGeom>
          <a:noFill/>
          <a:ln>
            <a:noFill/>
          </a:ln>
        </p:spPr>
      </p:pic>
      <p:pic>
        <p:nvPicPr>
          <p:cNvPr id="343" name="Google Shape;343;p25"/>
          <p:cNvPicPr preferRelativeResize="0"/>
          <p:nvPr/>
        </p:nvPicPr>
        <p:blipFill>
          <a:blip r:embed="rId4">
            <a:alphaModFix/>
          </a:blip>
          <a:stretch>
            <a:fillRect/>
          </a:stretch>
        </p:blipFill>
        <p:spPr>
          <a:xfrm>
            <a:off x="2530499" y="2003100"/>
            <a:ext cx="6314101" cy="2884364"/>
          </a:xfrm>
          <a:prstGeom prst="rect">
            <a:avLst/>
          </a:prstGeom>
          <a:noFill/>
          <a:ln>
            <a:noFill/>
          </a:ln>
        </p:spPr>
      </p:pic>
      <p:sp>
        <p:nvSpPr>
          <p:cNvPr id="344" name="Google Shape;344;p25"/>
          <p:cNvSpPr txBox="1"/>
          <p:nvPr>
            <p:ph idx="1" type="body"/>
          </p:nvPr>
        </p:nvSpPr>
        <p:spPr>
          <a:xfrm>
            <a:off x="3235750" y="1565500"/>
            <a:ext cx="854100" cy="564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sz="2000"/>
              <a:t>DIP</a:t>
            </a:r>
            <a:endParaRPr sz="2000"/>
          </a:p>
        </p:txBody>
      </p:sp>
      <p:sp>
        <p:nvSpPr>
          <p:cNvPr id="345" name="Google Shape;345;p25"/>
          <p:cNvSpPr txBox="1"/>
          <p:nvPr>
            <p:ph idx="1" type="body"/>
          </p:nvPr>
        </p:nvSpPr>
        <p:spPr>
          <a:xfrm>
            <a:off x="5344550" y="1565500"/>
            <a:ext cx="970200" cy="564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sz="2000"/>
              <a:t>ZSSR</a:t>
            </a:r>
            <a:endParaRPr sz="2000"/>
          </a:p>
        </p:txBody>
      </p:sp>
      <p:sp>
        <p:nvSpPr>
          <p:cNvPr id="346" name="Google Shape;346;p25"/>
          <p:cNvSpPr txBox="1"/>
          <p:nvPr>
            <p:ph idx="1" type="body"/>
          </p:nvPr>
        </p:nvSpPr>
        <p:spPr>
          <a:xfrm>
            <a:off x="6839900" y="1565500"/>
            <a:ext cx="2287500" cy="564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sz="2000"/>
              <a:t>SinGAN (Ours)</a:t>
            </a:r>
            <a:endParaRPr sz="2000"/>
          </a:p>
        </p:txBody>
      </p:sp>
      <p:sp>
        <p:nvSpPr>
          <p:cNvPr id="347" name="Google Shape;347;p25"/>
          <p:cNvSpPr txBox="1"/>
          <p:nvPr/>
        </p:nvSpPr>
        <p:spPr>
          <a:xfrm>
            <a:off x="826275" y="6396300"/>
            <a:ext cx="7463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dk1"/>
                </a:solidFill>
              </a:rPr>
              <a:t>Tamar Rott Shaham, Tali Dekel, and Tomer Michaeli. Singan: Learning a generative model from a single natural image. In </a:t>
            </a:r>
            <a:r>
              <a:rPr i="1" lang="en-US" sz="900">
                <a:solidFill>
                  <a:schemeClr val="dk1"/>
                </a:solidFill>
              </a:rPr>
              <a:t>Computer Vision (ICCV)</a:t>
            </a:r>
            <a:r>
              <a:rPr lang="en-US" sz="900">
                <a:solidFill>
                  <a:schemeClr val="dk1"/>
                </a:solidFill>
              </a:rPr>
              <a:t>, </a:t>
            </a:r>
            <a:r>
              <a:rPr i="1" lang="en-US" sz="900">
                <a:solidFill>
                  <a:schemeClr val="dk1"/>
                </a:solidFill>
              </a:rPr>
              <a:t>IEEE International Conference on</a:t>
            </a:r>
            <a:r>
              <a:rPr lang="en-US" sz="900">
                <a:solidFill>
                  <a:schemeClr val="dk1"/>
                </a:solidFill>
              </a:rPr>
              <a:t>, 2019.</a:t>
            </a:r>
            <a:endParaRPr sz="9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6"/>
          <p:cNvSpPr txBox="1"/>
          <p:nvPr>
            <p:ph type="title"/>
          </p:nvPr>
        </p:nvSpPr>
        <p:spPr>
          <a:xfrm>
            <a:off x="609600" y="762000"/>
            <a:ext cx="7924800" cy="68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Limitation</a:t>
            </a:r>
            <a:endParaRPr/>
          </a:p>
        </p:txBody>
      </p:sp>
      <p:sp>
        <p:nvSpPr>
          <p:cNvPr id="354" name="Google Shape;354;p26"/>
          <p:cNvSpPr txBox="1"/>
          <p:nvPr>
            <p:ph idx="12" type="sldNum"/>
          </p:nvPr>
        </p:nvSpPr>
        <p:spPr>
          <a:xfrm>
            <a:off x="8289925" y="0"/>
            <a:ext cx="854100" cy="304800"/>
          </a:xfrm>
          <a:prstGeom prst="rect">
            <a:avLst/>
          </a:prstGeom>
        </p:spPr>
        <p:txBody>
          <a:bodyPr anchorCtr="0" anchor="ctr" bIns="45700" lIns="0" spcFirstLastPara="1" rIns="0"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355" name="Google Shape;355;p26"/>
          <p:cNvPicPr preferRelativeResize="0"/>
          <p:nvPr/>
        </p:nvPicPr>
        <p:blipFill>
          <a:blip r:embed="rId3">
            <a:alphaModFix/>
          </a:blip>
          <a:stretch>
            <a:fillRect/>
          </a:stretch>
        </p:blipFill>
        <p:spPr>
          <a:xfrm>
            <a:off x="609600" y="1447800"/>
            <a:ext cx="2512723" cy="3350298"/>
          </a:xfrm>
          <a:prstGeom prst="rect">
            <a:avLst/>
          </a:prstGeom>
          <a:noFill/>
          <a:ln>
            <a:noFill/>
          </a:ln>
        </p:spPr>
      </p:pic>
      <p:pic>
        <p:nvPicPr>
          <p:cNvPr id="356" name="Google Shape;356;p26"/>
          <p:cNvPicPr preferRelativeResize="0"/>
          <p:nvPr/>
        </p:nvPicPr>
        <p:blipFill>
          <a:blip r:embed="rId4">
            <a:alphaModFix/>
          </a:blip>
          <a:stretch>
            <a:fillRect/>
          </a:stretch>
        </p:blipFill>
        <p:spPr>
          <a:xfrm>
            <a:off x="2189051" y="1210138"/>
            <a:ext cx="2309375" cy="3070975"/>
          </a:xfrm>
          <a:prstGeom prst="rect">
            <a:avLst/>
          </a:prstGeom>
          <a:noFill/>
          <a:ln>
            <a:noFill/>
          </a:ln>
        </p:spPr>
      </p:pic>
      <p:pic>
        <p:nvPicPr>
          <p:cNvPr id="357" name="Google Shape;357;p26"/>
          <p:cNvPicPr preferRelativeResize="0"/>
          <p:nvPr/>
        </p:nvPicPr>
        <p:blipFill>
          <a:blip r:embed="rId5">
            <a:alphaModFix/>
          </a:blip>
          <a:stretch>
            <a:fillRect/>
          </a:stretch>
        </p:blipFill>
        <p:spPr>
          <a:xfrm>
            <a:off x="3496900" y="887600"/>
            <a:ext cx="2309375" cy="3071000"/>
          </a:xfrm>
          <a:prstGeom prst="rect">
            <a:avLst/>
          </a:prstGeom>
          <a:noFill/>
          <a:ln>
            <a:noFill/>
          </a:ln>
        </p:spPr>
      </p:pic>
      <p:pic>
        <p:nvPicPr>
          <p:cNvPr id="358" name="Google Shape;358;p26"/>
          <p:cNvPicPr preferRelativeResize="0"/>
          <p:nvPr/>
        </p:nvPicPr>
        <p:blipFill>
          <a:blip r:embed="rId6">
            <a:alphaModFix/>
          </a:blip>
          <a:stretch>
            <a:fillRect/>
          </a:stretch>
        </p:blipFill>
        <p:spPr>
          <a:xfrm>
            <a:off x="1104100" y="3433900"/>
            <a:ext cx="2309375" cy="3071000"/>
          </a:xfrm>
          <a:prstGeom prst="rect">
            <a:avLst/>
          </a:prstGeom>
          <a:noFill/>
          <a:ln>
            <a:noFill/>
          </a:ln>
        </p:spPr>
      </p:pic>
      <p:pic>
        <p:nvPicPr>
          <p:cNvPr id="359" name="Google Shape;359;p26"/>
          <p:cNvPicPr preferRelativeResize="0"/>
          <p:nvPr/>
        </p:nvPicPr>
        <p:blipFill>
          <a:blip r:embed="rId7">
            <a:alphaModFix/>
          </a:blip>
          <a:stretch>
            <a:fillRect/>
          </a:stretch>
        </p:blipFill>
        <p:spPr>
          <a:xfrm>
            <a:off x="3122326" y="2991025"/>
            <a:ext cx="2309375" cy="3070989"/>
          </a:xfrm>
          <a:prstGeom prst="rect">
            <a:avLst/>
          </a:prstGeom>
          <a:noFill/>
          <a:ln>
            <a:noFill/>
          </a:ln>
        </p:spPr>
      </p:pic>
      <p:pic>
        <p:nvPicPr>
          <p:cNvPr id="360" name="Google Shape;360;p26"/>
          <p:cNvPicPr preferRelativeResize="0"/>
          <p:nvPr/>
        </p:nvPicPr>
        <p:blipFill>
          <a:blip r:embed="rId8">
            <a:alphaModFix/>
          </a:blip>
          <a:stretch>
            <a:fillRect/>
          </a:stretch>
        </p:blipFill>
        <p:spPr>
          <a:xfrm>
            <a:off x="3700598" y="3527325"/>
            <a:ext cx="2309375" cy="3070989"/>
          </a:xfrm>
          <a:prstGeom prst="rect">
            <a:avLst/>
          </a:prstGeom>
          <a:noFill/>
          <a:ln>
            <a:noFill/>
          </a:ln>
        </p:spPr>
      </p:pic>
      <p:pic>
        <p:nvPicPr>
          <p:cNvPr id="361" name="Google Shape;361;p26"/>
          <p:cNvPicPr preferRelativeResize="0"/>
          <p:nvPr/>
        </p:nvPicPr>
        <p:blipFill>
          <a:blip r:embed="rId9">
            <a:alphaModFix/>
          </a:blip>
          <a:stretch>
            <a:fillRect/>
          </a:stretch>
        </p:blipFill>
        <p:spPr>
          <a:xfrm>
            <a:off x="4498425" y="762000"/>
            <a:ext cx="2079675" cy="4148288"/>
          </a:xfrm>
          <a:prstGeom prst="rect">
            <a:avLst/>
          </a:prstGeom>
          <a:noFill/>
          <a:ln>
            <a:noFill/>
          </a:ln>
        </p:spPr>
      </p:pic>
      <p:pic>
        <p:nvPicPr>
          <p:cNvPr id="362" name="Google Shape;362;p26"/>
          <p:cNvPicPr preferRelativeResize="0"/>
          <p:nvPr/>
        </p:nvPicPr>
        <p:blipFill>
          <a:blip r:embed="rId10">
            <a:alphaModFix/>
          </a:blip>
          <a:stretch>
            <a:fillRect/>
          </a:stretch>
        </p:blipFill>
        <p:spPr>
          <a:xfrm>
            <a:off x="5533925" y="2155650"/>
            <a:ext cx="2180425" cy="4349250"/>
          </a:xfrm>
          <a:prstGeom prst="rect">
            <a:avLst/>
          </a:prstGeom>
          <a:noFill/>
          <a:ln>
            <a:noFill/>
          </a:ln>
        </p:spPr>
      </p:pic>
      <p:pic>
        <p:nvPicPr>
          <p:cNvPr id="363" name="Google Shape;363;p26"/>
          <p:cNvPicPr preferRelativeResize="0"/>
          <p:nvPr/>
        </p:nvPicPr>
        <p:blipFill>
          <a:blip r:embed="rId11">
            <a:alphaModFix/>
          </a:blip>
          <a:stretch>
            <a:fillRect/>
          </a:stretch>
        </p:blipFill>
        <p:spPr>
          <a:xfrm>
            <a:off x="6588250" y="1050200"/>
            <a:ext cx="1790700" cy="3571875"/>
          </a:xfrm>
          <a:prstGeom prst="rect">
            <a:avLst/>
          </a:prstGeom>
          <a:noFill/>
          <a:ln>
            <a:noFill/>
          </a:ln>
        </p:spPr>
      </p:pic>
      <p:pic>
        <p:nvPicPr>
          <p:cNvPr id="364" name="Google Shape;364;p26"/>
          <p:cNvPicPr preferRelativeResize="0"/>
          <p:nvPr/>
        </p:nvPicPr>
        <p:blipFill>
          <a:blip r:embed="rId12">
            <a:alphaModFix/>
          </a:blip>
          <a:stretch>
            <a:fillRect/>
          </a:stretch>
        </p:blipFill>
        <p:spPr>
          <a:xfrm>
            <a:off x="6500825" y="2351901"/>
            <a:ext cx="2180425" cy="4349252"/>
          </a:xfrm>
          <a:prstGeom prst="rect">
            <a:avLst/>
          </a:prstGeom>
          <a:noFill/>
          <a:ln>
            <a:noFill/>
          </a:ln>
        </p:spPr>
      </p:pic>
      <p:pic>
        <p:nvPicPr>
          <p:cNvPr id="365" name="Google Shape;365;p26"/>
          <p:cNvPicPr preferRelativeResize="0"/>
          <p:nvPr/>
        </p:nvPicPr>
        <p:blipFill>
          <a:blip r:embed="rId13">
            <a:alphaModFix/>
          </a:blip>
          <a:stretch>
            <a:fillRect/>
          </a:stretch>
        </p:blipFill>
        <p:spPr>
          <a:xfrm>
            <a:off x="3395225" y="2019850"/>
            <a:ext cx="2512725" cy="334138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800"/>
                                        <p:tgtEl>
                                          <p:spTgt spid="356"/>
                                        </p:tgtEl>
                                      </p:cBhvr>
                                    </p:animEffect>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700"/>
                                        <p:tgtEl>
                                          <p:spTgt spid="357"/>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700"/>
                                        <p:tgtEl>
                                          <p:spTgt spid="358"/>
                                        </p:tgtEl>
                                      </p:cBhvr>
                                    </p:animEffect>
                                  </p:childTnLst>
                                </p:cTn>
                              </p:par>
                            </p:childTnLst>
                          </p:cTn>
                        </p:par>
                        <p:par>
                          <p:cTn fill="hold">
                            <p:stCondLst>
                              <p:cond delay="2200"/>
                            </p:stCondLst>
                            <p:childTnLst>
                              <p:par>
                                <p:cTn fill="hold" nodeType="after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700"/>
                                        <p:tgtEl>
                                          <p:spTgt spid="359"/>
                                        </p:tgtEl>
                                      </p:cBhvr>
                                    </p:animEffect>
                                  </p:childTnLst>
                                </p:cTn>
                              </p:par>
                            </p:childTnLst>
                          </p:cTn>
                        </p:par>
                        <p:par>
                          <p:cTn fill="hold">
                            <p:stCondLst>
                              <p:cond delay="2900"/>
                            </p:stCondLst>
                            <p:childTnLst>
                              <p:par>
                                <p:cTn fill="hold" nodeType="after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700"/>
                                        <p:tgtEl>
                                          <p:spTgt spid="360"/>
                                        </p:tgtEl>
                                      </p:cBhvr>
                                    </p:animEffect>
                                  </p:childTnLst>
                                </p:cTn>
                              </p:par>
                            </p:childTnLst>
                          </p:cTn>
                        </p:par>
                        <p:par>
                          <p:cTn fill="hold">
                            <p:stCondLst>
                              <p:cond delay="3600"/>
                            </p:stCondLst>
                            <p:childTnLst>
                              <p:par>
                                <p:cTn fill="hold" nodeType="after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700"/>
                                        <p:tgtEl>
                                          <p:spTgt spid="361"/>
                                        </p:tgtEl>
                                      </p:cBhvr>
                                    </p:animEffect>
                                  </p:childTnLst>
                                </p:cTn>
                              </p:par>
                            </p:childTnLst>
                          </p:cTn>
                        </p:par>
                        <p:par>
                          <p:cTn fill="hold">
                            <p:stCondLst>
                              <p:cond delay="4300"/>
                            </p:stCondLst>
                            <p:childTnLst>
                              <p:par>
                                <p:cTn fill="hold" nodeType="after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700"/>
                                        <p:tgtEl>
                                          <p:spTgt spid="362"/>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700"/>
                                        <p:tgtEl>
                                          <p:spTgt spid="363"/>
                                        </p:tgtEl>
                                      </p:cBhvr>
                                    </p:animEffect>
                                  </p:childTnLst>
                                </p:cTn>
                              </p:par>
                            </p:childTnLst>
                          </p:cTn>
                        </p:par>
                        <p:par>
                          <p:cTn fill="hold">
                            <p:stCondLst>
                              <p:cond delay="5700"/>
                            </p:stCondLst>
                            <p:childTnLst>
                              <p:par>
                                <p:cTn fill="hold" nodeType="after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700"/>
                                        <p:tgtEl>
                                          <p:spTgt spid="3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000"/>
                                        <p:tgtEl>
                                          <p:spTgt spid="3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7"/>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Github Link</a:t>
            </a:r>
            <a:endParaRPr/>
          </a:p>
        </p:txBody>
      </p:sp>
      <p:sp>
        <p:nvSpPr>
          <p:cNvPr id="371" name="Google Shape;371;p27"/>
          <p:cNvSpPr txBox="1"/>
          <p:nvPr>
            <p:ph idx="1" type="body"/>
          </p:nvPr>
        </p:nvSpPr>
        <p:spPr>
          <a:xfrm>
            <a:off x="609600" y="1828800"/>
            <a:ext cx="7924800" cy="3886200"/>
          </a:xfrm>
          <a:prstGeom prst="rect">
            <a:avLst/>
          </a:prstGeom>
          <a:noFill/>
          <a:ln>
            <a:noFill/>
          </a:ln>
        </p:spPr>
        <p:txBody>
          <a:bodyPr anchorCtr="0" anchor="t" bIns="45700" lIns="91425" spcFirstLastPara="1" rIns="91425" wrap="square" tIns="45700">
            <a:noAutofit/>
          </a:bodyPr>
          <a:lstStyle/>
          <a:p>
            <a:pPr indent="-190500" lvl="0" marL="342900" rtl="0" algn="l">
              <a:spcBef>
                <a:spcPts val="0"/>
              </a:spcBef>
              <a:spcAft>
                <a:spcPts val="0"/>
              </a:spcAft>
              <a:buSzPts val="2400"/>
              <a:buNone/>
            </a:pPr>
            <a:r>
              <a:rPr lang="en-US"/>
              <a:t>https://github.com/Tommzy/CS523Project-SinGAN</a:t>
            </a:r>
            <a:endParaRPr/>
          </a:p>
        </p:txBody>
      </p:sp>
      <p:sp>
        <p:nvSpPr>
          <p:cNvPr id="372" name="Google Shape;372;p27"/>
          <p:cNvSpPr txBox="1"/>
          <p:nvPr>
            <p:ph idx="11" type="ftr"/>
          </p:nvPr>
        </p:nvSpPr>
        <p:spPr>
          <a:xfrm>
            <a:off x="625475" y="0"/>
            <a:ext cx="51054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SinGAN</a:t>
            </a:r>
            <a:endParaRPr/>
          </a:p>
        </p:txBody>
      </p:sp>
      <p:sp>
        <p:nvSpPr>
          <p:cNvPr id="373" name="Google Shape;373;p27"/>
          <p:cNvSpPr txBox="1"/>
          <p:nvPr>
            <p:ph idx="10" type="dt"/>
          </p:nvPr>
        </p:nvSpPr>
        <p:spPr>
          <a:xfrm>
            <a:off x="7023100" y="0"/>
            <a:ext cx="1066800" cy="3048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r>
              <a:rPr lang="en-US"/>
              <a:t>8/4/2022</a:t>
            </a:r>
            <a:endParaRPr/>
          </a:p>
        </p:txBody>
      </p:sp>
      <p:sp>
        <p:nvSpPr>
          <p:cNvPr id="374" name="Google Shape;374;p27"/>
          <p:cNvSpPr txBox="1"/>
          <p:nvPr>
            <p:ph idx="12" type="sldNum"/>
          </p:nvPr>
        </p:nvSpPr>
        <p:spPr>
          <a:xfrm>
            <a:off x="8289925" y="0"/>
            <a:ext cx="854075" cy="304800"/>
          </a:xfrm>
          <a:prstGeom prst="rect">
            <a:avLst/>
          </a:prstGeom>
          <a:noFill/>
          <a:ln>
            <a:noFill/>
          </a:ln>
        </p:spPr>
        <p:txBody>
          <a:bodyPr anchorCtr="0" anchor="ctr" bIns="4570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28"/>
          <p:cNvSpPr txBox="1"/>
          <p:nvPr>
            <p:ph type="title"/>
          </p:nvPr>
        </p:nvSpPr>
        <p:spPr>
          <a:xfrm>
            <a:off x="609600" y="762000"/>
            <a:ext cx="7924800" cy="68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Reference</a:t>
            </a:r>
            <a:endParaRPr/>
          </a:p>
        </p:txBody>
      </p:sp>
      <p:sp>
        <p:nvSpPr>
          <p:cNvPr id="381" name="Google Shape;381;p28"/>
          <p:cNvSpPr txBox="1"/>
          <p:nvPr>
            <p:ph idx="1" type="body"/>
          </p:nvPr>
        </p:nvSpPr>
        <p:spPr>
          <a:xfrm>
            <a:off x="609600" y="1828800"/>
            <a:ext cx="7924800" cy="3886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2000"/>
              <a:t>Tamar Rott Shaham, Tali Dekel, and Tomer Michaeli. Singan: Learning a generative model from a single natural image. In </a:t>
            </a:r>
            <a:r>
              <a:rPr i="1" lang="en-US" sz="2000"/>
              <a:t>Computer Vision (ICCV)</a:t>
            </a:r>
            <a:r>
              <a:rPr lang="en-US" sz="2000"/>
              <a:t>, </a:t>
            </a:r>
            <a:r>
              <a:rPr i="1" lang="en-US" sz="2000"/>
              <a:t>IEEE International Conference on</a:t>
            </a:r>
            <a:r>
              <a:rPr lang="en-US" sz="2000"/>
              <a:t>, 2019.</a:t>
            </a:r>
            <a:endParaRPr sz="1200"/>
          </a:p>
          <a:p>
            <a:pPr indent="0" lvl="0" marL="0" rtl="0" algn="l">
              <a:spcBef>
                <a:spcPts val="360"/>
              </a:spcBef>
              <a:spcAft>
                <a:spcPts val="0"/>
              </a:spcAft>
              <a:buNone/>
            </a:pPr>
            <a:r>
              <a:t/>
            </a:r>
            <a:endParaRPr/>
          </a:p>
        </p:txBody>
      </p:sp>
      <p:sp>
        <p:nvSpPr>
          <p:cNvPr id="382" name="Google Shape;382;p28"/>
          <p:cNvSpPr txBox="1"/>
          <p:nvPr>
            <p:ph idx="12" type="sldNum"/>
          </p:nvPr>
        </p:nvSpPr>
        <p:spPr>
          <a:xfrm>
            <a:off x="8289925" y="0"/>
            <a:ext cx="854100" cy="304800"/>
          </a:xfrm>
          <a:prstGeom prst="rect">
            <a:avLst/>
          </a:prstGeom>
        </p:spPr>
        <p:txBody>
          <a:bodyPr anchorCtr="0" anchor="ctr" bIns="45700" lIns="0" spcFirstLastPara="1" rIns="0"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29"/>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QUESTIONS?</a:t>
            </a:r>
            <a:endParaRPr/>
          </a:p>
        </p:txBody>
      </p:sp>
      <p:sp>
        <p:nvSpPr>
          <p:cNvPr id="389" name="Google Shape;389;p29"/>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SzPts val="2000"/>
              <a:buNone/>
            </a:pPr>
            <a:r>
              <a:rPr lang="en-US"/>
              <a:t>Thank you!</a:t>
            </a:r>
            <a:endParaRPr/>
          </a:p>
        </p:txBody>
      </p:sp>
      <p:sp>
        <p:nvSpPr>
          <p:cNvPr id="390" name="Google Shape;390;p29"/>
          <p:cNvSpPr txBox="1"/>
          <p:nvPr>
            <p:ph idx="10" type="dt"/>
          </p:nvPr>
        </p:nvSpPr>
        <p:spPr>
          <a:xfrm>
            <a:off x="7023100" y="0"/>
            <a:ext cx="1066800" cy="3048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r>
              <a:rPr lang="en-US"/>
              <a:t>8/4/2022</a:t>
            </a:r>
            <a:endParaRPr/>
          </a:p>
        </p:txBody>
      </p:sp>
      <p:sp>
        <p:nvSpPr>
          <p:cNvPr id="391" name="Google Shape;391;p29"/>
          <p:cNvSpPr txBox="1"/>
          <p:nvPr>
            <p:ph idx="12" type="sldNum"/>
          </p:nvPr>
        </p:nvSpPr>
        <p:spPr>
          <a:xfrm>
            <a:off x="8289925" y="0"/>
            <a:ext cx="854075" cy="304800"/>
          </a:xfrm>
          <a:prstGeom prst="rect">
            <a:avLst/>
          </a:prstGeom>
          <a:noFill/>
          <a:ln>
            <a:noFill/>
          </a:ln>
        </p:spPr>
        <p:txBody>
          <a:bodyPr anchorCtr="0" anchor="ctr" bIns="4570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92" name="Google Shape;392;p29"/>
          <p:cNvSpPr txBox="1"/>
          <p:nvPr>
            <p:ph idx="11" type="ftr"/>
          </p:nvPr>
        </p:nvSpPr>
        <p:spPr>
          <a:xfrm>
            <a:off x="625475" y="0"/>
            <a:ext cx="51054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SinGAN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7"/>
          <p:cNvSpPr txBox="1"/>
          <p:nvPr>
            <p:ph type="title"/>
          </p:nvPr>
        </p:nvSpPr>
        <p:spPr>
          <a:xfrm>
            <a:off x="539552" y="726976"/>
            <a:ext cx="7924800" cy="685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Goal</a:t>
            </a:r>
            <a:endParaRPr i="1"/>
          </a:p>
        </p:txBody>
      </p:sp>
      <p:sp>
        <p:nvSpPr>
          <p:cNvPr id="64" name="Google Shape;64;p7"/>
          <p:cNvSpPr txBox="1"/>
          <p:nvPr>
            <p:ph idx="1" type="body"/>
          </p:nvPr>
        </p:nvSpPr>
        <p:spPr>
          <a:xfrm>
            <a:off x="609600" y="1484784"/>
            <a:ext cx="7924800" cy="3886200"/>
          </a:xfrm>
          <a:prstGeom prst="rect">
            <a:avLst/>
          </a:prstGeom>
          <a:noFill/>
          <a:ln>
            <a:noFill/>
          </a:ln>
        </p:spPr>
        <p:txBody>
          <a:bodyPr anchorCtr="0" anchor="t" bIns="45700" lIns="91425" spcFirstLastPara="1" rIns="91425" wrap="square" tIns="45700">
            <a:noAutofit/>
          </a:bodyPr>
          <a:lstStyle/>
          <a:p>
            <a:pPr indent="-190500" lvl="0" marL="342900" rtl="0" algn="l">
              <a:spcBef>
                <a:spcPts val="0"/>
              </a:spcBef>
              <a:spcAft>
                <a:spcPts val="0"/>
              </a:spcAft>
              <a:buSzPts val="2400"/>
              <a:buNone/>
            </a:pPr>
            <a:r>
              <a:t/>
            </a:r>
            <a:endParaRPr/>
          </a:p>
          <a:p>
            <a:pPr indent="-190500" lvl="0" marL="342900" rtl="0" algn="l">
              <a:spcBef>
                <a:spcPts val="480"/>
              </a:spcBef>
              <a:spcAft>
                <a:spcPts val="0"/>
              </a:spcAft>
              <a:buSzPts val="2400"/>
              <a:buNone/>
            </a:pPr>
            <a:r>
              <a:t/>
            </a:r>
            <a:endParaRPr/>
          </a:p>
          <a:p>
            <a:pPr indent="-190500" lvl="0" marL="342900" rtl="0" algn="l">
              <a:spcBef>
                <a:spcPts val="480"/>
              </a:spcBef>
              <a:spcAft>
                <a:spcPts val="0"/>
              </a:spcAft>
              <a:buSzPts val="2400"/>
              <a:buNone/>
            </a:pPr>
            <a:r>
              <a:t/>
            </a:r>
            <a:endParaRPr/>
          </a:p>
        </p:txBody>
      </p:sp>
      <p:sp>
        <p:nvSpPr>
          <p:cNvPr id="65" name="Google Shape;65;p7"/>
          <p:cNvSpPr txBox="1"/>
          <p:nvPr>
            <p:ph idx="11" type="ftr"/>
          </p:nvPr>
        </p:nvSpPr>
        <p:spPr>
          <a:xfrm>
            <a:off x="625475" y="0"/>
            <a:ext cx="51054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SinGAN</a:t>
            </a:r>
            <a:endParaRPr/>
          </a:p>
        </p:txBody>
      </p:sp>
      <p:sp>
        <p:nvSpPr>
          <p:cNvPr id="66" name="Google Shape;66;p7"/>
          <p:cNvSpPr txBox="1"/>
          <p:nvPr>
            <p:ph idx="10" type="dt"/>
          </p:nvPr>
        </p:nvSpPr>
        <p:spPr>
          <a:xfrm>
            <a:off x="7023100" y="0"/>
            <a:ext cx="1066800" cy="3048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r>
              <a:rPr lang="en-US"/>
              <a:t>8/4/2022</a:t>
            </a:r>
            <a:endParaRPr/>
          </a:p>
        </p:txBody>
      </p:sp>
      <p:sp>
        <p:nvSpPr>
          <p:cNvPr id="67" name="Google Shape;67;p7"/>
          <p:cNvSpPr txBox="1"/>
          <p:nvPr>
            <p:ph idx="12" type="sldNum"/>
          </p:nvPr>
        </p:nvSpPr>
        <p:spPr>
          <a:xfrm>
            <a:off x="8289925" y="0"/>
            <a:ext cx="854075" cy="304800"/>
          </a:xfrm>
          <a:prstGeom prst="rect">
            <a:avLst/>
          </a:prstGeom>
          <a:noFill/>
          <a:ln>
            <a:noFill/>
          </a:ln>
        </p:spPr>
        <p:txBody>
          <a:bodyPr anchorCtr="0" anchor="ctr" bIns="4570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68" name="Google Shape;68;p7"/>
          <p:cNvSpPr txBox="1"/>
          <p:nvPr/>
        </p:nvSpPr>
        <p:spPr>
          <a:xfrm>
            <a:off x="463624" y="1637184"/>
            <a:ext cx="8284840" cy="1071736"/>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CC0000"/>
              </a:buClr>
              <a:buSzPts val="2400"/>
              <a:buFont typeface="Noto Sans Symbols"/>
              <a:buChar char="▪"/>
            </a:pPr>
            <a:r>
              <a:rPr lang="en-US" sz="2400">
                <a:solidFill>
                  <a:schemeClr val="dk1"/>
                </a:solidFill>
              </a:rPr>
              <a:t>Learn </a:t>
            </a:r>
            <a:r>
              <a:rPr lang="en-US" sz="2400">
                <a:solidFill>
                  <a:schemeClr val="dk1"/>
                </a:solidFill>
              </a:rPr>
              <a:t>from single natural image</a:t>
            </a:r>
            <a:endParaRPr i="1" sz="2400">
              <a:solidFill>
                <a:schemeClr val="dk1"/>
              </a:solidFill>
            </a:endParaRPr>
          </a:p>
          <a:p>
            <a:pPr indent="-190500" lvl="0" marL="342900" rtl="0" algn="l">
              <a:spcBef>
                <a:spcPts val="480"/>
              </a:spcBef>
              <a:spcAft>
                <a:spcPts val="0"/>
              </a:spcAft>
              <a:buClr>
                <a:srgbClr val="CC0000"/>
              </a:buClr>
              <a:buSzPts val="2400"/>
              <a:buFont typeface="Noto Sans Symbols"/>
              <a:buNone/>
            </a:pPr>
            <a:r>
              <a:t/>
            </a:r>
            <a:endParaRPr sz="2400">
              <a:solidFill>
                <a:schemeClr val="dk1"/>
              </a:solidFill>
            </a:endParaRPr>
          </a:p>
          <a:p>
            <a:pPr indent="-190500" lvl="0" marL="342900" marR="0" rtl="0" algn="l">
              <a:spcBef>
                <a:spcPts val="480"/>
              </a:spcBef>
              <a:spcAft>
                <a:spcPts val="0"/>
              </a:spcAft>
              <a:buClr>
                <a:srgbClr val="CC0000"/>
              </a:buClr>
              <a:buSzPts val="2400"/>
              <a:buFont typeface="Noto Sans Symbols"/>
              <a:buNone/>
            </a:pPr>
            <a:r>
              <a:t/>
            </a:r>
            <a:endParaRPr sz="2400">
              <a:solidFill>
                <a:schemeClr val="dk1"/>
              </a:solidFill>
            </a:endParaRPr>
          </a:p>
        </p:txBody>
      </p:sp>
      <p:pic>
        <p:nvPicPr>
          <p:cNvPr id="69" name="Google Shape;69;p7"/>
          <p:cNvPicPr preferRelativeResize="0"/>
          <p:nvPr/>
        </p:nvPicPr>
        <p:blipFill>
          <a:blip r:embed="rId3">
            <a:alphaModFix/>
          </a:blip>
          <a:stretch>
            <a:fillRect/>
          </a:stretch>
        </p:blipFill>
        <p:spPr>
          <a:xfrm>
            <a:off x="932400" y="2366177"/>
            <a:ext cx="6012676" cy="3174149"/>
          </a:xfrm>
          <a:prstGeom prst="rect">
            <a:avLst/>
          </a:prstGeom>
          <a:noFill/>
          <a:ln>
            <a:noFill/>
          </a:ln>
        </p:spPr>
      </p:pic>
      <p:sp>
        <p:nvSpPr>
          <p:cNvPr id="70" name="Google Shape;70;p7"/>
          <p:cNvSpPr txBox="1"/>
          <p:nvPr/>
        </p:nvSpPr>
        <p:spPr>
          <a:xfrm>
            <a:off x="2094825" y="5540325"/>
            <a:ext cx="30438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500">
                <a:solidFill>
                  <a:srgbClr val="202124"/>
                </a:solidFill>
                <a:highlight>
                  <a:srgbClr val="FFFFFF"/>
                </a:highlight>
              </a:rPr>
              <a:t>Avengers: Endgame, Directors: Anthony Russo, Joe Russo</a:t>
            </a:r>
            <a:endParaRPr sz="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8"/>
          <p:cNvSpPr txBox="1"/>
          <p:nvPr>
            <p:ph type="title"/>
          </p:nvPr>
        </p:nvSpPr>
        <p:spPr>
          <a:xfrm>
            <a:off x="609600" y="762000"/>
            <a:ext cx="7924800" cy="68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Related Works</a:t>
            </a:r>
            <a:endParaRPr/>
          </a:p>
          <a:p>
            <a:pPr indent="0" lvl="0" marL="0" rtl="0" algn="l">
              <a:spcBef>
                <a:spcPts val="0"/>
              </a:spcBef>
              <a:spcAft>
                <a:spcPts val="0"/>
              </a:spcAft>
              <a:buNone/>
            </a:pPr>
            <a:r>
              <a:t/>
            </a:r>
            <a:endParaRPr/>
          </a:p>
        </p:txBody>
      </p:sp>
      <p:sp>
        <p:nvSpPr>
          <p:cNvPr id="77" name="Google Shape;77;p8"/>
          <p:cNvSpPr txBox="1"/>
          <p:nvPr>
            <p:ph idx="1" type="body"/>
          </p:nvPr>
        </p:nvSpPr>
        <p:spPr>
          <a:xfrm>
            <a:off x="609600" y="1828800"/>
            <a:ext cx="7924800" cy="3886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Texture Expansion 2018</a:t>
            </a:r>
            <a:endParaRPr/>
          </a:p>
        </p:txBody>
      </p:sp>
      <p:sp>
        <p:nvSpPr>
          <p:cNvPr id="78" name="Google Shape;78;p8"/>
          <p:cNvSpPr txBox="1"/>
          <p:nvPr>
            <p:ph idx="12" type="sldNum"/>
          </p:nvPr>
        </p:nvSpPr>
        <p:spPr>
          <a:xfrm>
            <a:off x="8289925" y="0"/>
            <a:ext cx="854100" cy="304800"/>
          </a:xfrm>
          <a:prstGeom prst="rect">
            <a:avLst/>
          </a:prstGeom>
        </p:spPr>
        <p:txBody>
          <a:bodyPr anchorCtr="0" anchor="ctr" bIns="45700" lIns="0" spcFirstLastPara="1" rIns="0"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79" name="Google Shape;79;p8"/>
          <p:cNvPicPr preferRelativeResize="0"/>
          <p:nvPr/>
        </p:nvPicPr>
        <p:blipFill>
          <a:blip r:embed="rId3">
            <a:alphaModFix/>
          </a:blip>
          <a:stretch>
            <a:fillRect/>
          </a:stretch>
        </p:blipFill>
        <p:spPr>
          <a:xfrm>
            <a:off x="719625" y="2558400"/>
            <a:ext cx="5011025" cy="3012850"/>
          </a:xfrm>
          <a:prstGeom prst="rect">
            <a:avLst/>
          </a:prstGeom>
          <a:noFill/>
          <a:ln>
            <a:noFill/>
          </a:ln>
        </p:spPr>
      </p:pic>
      <p:sp>
        <p:nvSpPr>
          <p:cNvPr id="80" name="Google Shape;80;p8"/>
          <p:cNvSpPr txBox="1"/>
          <p:nvPr/>
        </p:nvSpPr>
        <p:spPr>
          <a:xfrm>
            <a:off x="609600" y="5654425"/>
            <a:ext cx="5972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t>Zhou, Y., Zhu, Z., Bai, X., Lischinski, D., Cohen-Or, D., &amp; Huang, H. (2018). Non-Stationary Texture Synthesis by Adversarial Expansion. ArXiv:1805.04487 [Cs]. https://arxiv.org/abs/1805.04487</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t>
            </a:r>
            <a:endParaRPr/>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9"/>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Related Works</a:t>
            </a:r>
            <a:endParaRPr/>
          </a:p>
        </p:txBody>
      </p:sp>
      <p:sp>
        <p:nvSpPr>
          <p:cNvPr id="86" name="Google Shape;86;p9"/>
          <p:cNvSpPr txBox="1"/>
          <p:nvPr>
            <p:ph idx="1" type="body"/>
          </p:nvPr>
        </p:nvSpPr>
        <p:spPr>
          <a:xfrm>
            <a:off x="448900" y="1447800"/>
            <a:ext cx="7924800" cy="3886200"/>
          </a:xfrm>
          <a:prstGeom prst="rect">
            <a:avLst/>
          </a:prstGeom>
          <a:noFill/>
          <a:ln>
            <a:noFill/>
          </a:ln>
        </p:spPr>
        <p:txBody>
          <a:bodyPr anchorCtr="0" anchor="t" bIns="45700" lIns="91425" spcFirstLastPara="1" rIns="91425" wrap="square" tIns="45700">
            <a:noAutofit/>
          </a:bodyPr>
          <a:lstStyle/>
          <a:p>
            <a:pPr indent="-190500" lvl="0" marL="342900" rtl="0" algn="l">
              <a:spcBef>
                <a:spcPts val="0"/>
              </a:spcBef>
              <a:spcAft>
                <a:spcPts val="0"/>
              </a:spcAft>
              <a:buSzPts val="2400"/>
              <a:buNone/>
            </a:pPr>
            <a:r>
              <a:rPr lang="en-US"/>
              <a:t>Single </a:t>
            </a:r>
            <a:r>
              <a:rPr lang="en-US"/>
              <a:t>natural</a:t>
            </a:r>
            <a:r>
              <a:rPr lang="en-US"/>
              <a:t> image </a:t>
            </a:r>
            <a:r>
              <a:rPr lang="en-US"/>
              <a:t>Retargeting</a:t>
            </a:r>
            <a:endParaRPr/>
          </a:p>
          <a:p>
            <a:pPr indent="-190500" lvl="0" marL="342900" rtl="0" algn="l">
              <a:spcBef>
                <a:spcPts val="0"/>
              </a:spcBef>
              <a:spcAft>
                <a:spcPts val="0"/>
              </a:spcAft>
              <a:buSzPts val="2400"/>
              <a:buNone/>
            </a:pPr>
            <a:r>
              <a:rPr lang="en-US"/>
              <a:t>InGAN-Internal GAN 2019</a:t>
            </a:r>
            <a:endParaRPr/>
          </a:p>
          <a:p>
            <a:pPr indent="0" lvl="0" marL="0" rtl="0" algn="l">
              <a:spcBef>
                <a:spcPts val="0"/>
              </a:spcBef>
              <a:spcAft>
                <a:spcPts val="0"/>
              </a:spcAft>
              <a:buSzPts val="2400"/>
              <a:buNone/>
            </a:pPr>
            <a:r>
              <a:t/>
            </a:r>
            <a:endParaRPr/>
          </a:p>
        </p:txBody>
      </p:sp>
      <p:sp>
        <p:nvSpPr>
          <p:cNvPr id="87" name="Google Shape;87;p9"/>
          <p:cNvSpPr txBox="1"/>
          <p:nvPr>
            <p:ph idx="11" type="ftr"/>
          </p:nvPr>
        </p:nvSpPr>
        <p:spPr>
          <a:xfrm>
            <a:off x="625475" y="0"/>
            <a:ext cx="51054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SinGAN</a:t>
            </a:r>
            <a:endParaRPr/>
          </a:p>
        </p:txBody>
      </p:sp>
      <p:sp>
        <p:nvSpPr>
          <p:cNvPr id="88" name="Google Shape;88;p9"/>
          <p:cNvSpPr txBox="1"/>
          <p:nvPr>
            <p:ph idx="10" type="dt"/>
          </p:nvPr>
        </p:nvSpPr>
        <p:spPr>
          <a:xfrm>
            <a:off x="7023100" y="0"/>
            <a:ext cx="1066800" cy="3048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r>
              <a:rPr lang="en-US"/>
              <a:t>8/4/2022</a:t>
            </a:r>
            <a:endParaRPr/>
          </a:p>
        </p:txBody>
      </p:sp>
      <p:sp>
        <p:nvSpPr>
          <p:cNvPr id="89" name="Google Shape;89;p9"/>
          <p:cNvSpPr txBox="1"/>
          <p:nvPr>
            <p:ph idx="12" type="sldNum"/>
          </p:nvPr>
        </p:nvSpPr>
        <p:spPr>
          <a:xfrm>
            <a:off x="8289925" y="0"/>
            <a:ext cx="854100" cy="304800"/>
          </a:xfrm>
          <a:prstGeom prst="rect">
            <a:avLst/>
          </a:prstGeom>
          <a:noFill/>
          <a:ln>
            <a:noFill/>
          </a:ln>
        </p:spPr>
        <p:txBody>
          <a:bodyPr anchorCtr="0" anchor="ctr" bIns="4570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90" name="Google Shape;90;p9"/>
          <p:cNvPicPr preferRelativeResize="0"/>
          <p:nvPr/>
        </p:nvPicPr>
        <p:blipFill>
          <a:blip r:embed="rId3">
            <a:alphaModFix/>
          </a:blip>
          <a:stretch>
            <a:fillRect/>
          </a:stretch>
        </p:blipFill>
        <p:spPr>
          <a:xfrm>
            <a:off x="783475" y="2397950"/>
            <a:ext cx="6761200" cy="3925174"/>
          </a:xfrm>
          <a:prstGeom prst="rect">
            <a:avLst/>
          </a:prstGeom>
          <a:noFill/>
          <a:ln>
            <a:noFill/>
          </a:ln>
        </p:spPr>
      </p:pic>
      <p:sp>
        <p:nvSpPr>
          <p:cNvPr id="91" name="Google Shape;91;p9"/>
          <p:cNvSpPr txBox="1"/>
          <p:nvPr/>
        </p:nvSpPr>
        <p:spPr>
          <a:xfrm>
            <a:off x="448900" y="6165300"/>
            <a:ext cx="83259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900"/>
              <a:t>Shocher, A., Bagon, S., Isola, P., &amp; Irani, M. (n.d.). InGAN: Capturing and Retargeting the “DNA” of a Natural Image. Retrieved August 10, 2022, from https://openaccess.thecvf.com/content_ICCV_2019/papers/Shocher_InGAN_Capturing_and_Retargeting_the_DNA_of_a_Natural_Image_ICCV_2019_paper.pdf</a:t>
            </a:r>
            <a:endParaRPr sz="900"/>
          </a:p>
          <a:p>
            <a:pPr indent="0" lvl="0" marL="0" rtl="0" algn="l">
              <a:spcBef>
                <a:spcPts val="0"/>
              </a:spcBef>
              <a:spcAft>
                <a:spcPts val="0"/>
              </a:spcAft>
              <a:buClr>
                <a:schemeClr val="dk1"/>
              </a:buClr>
              <a:buSzPts val="1100"/>
              <a:buFont typeface="Arial"/>
              <a:buNone/>
            </a:pPr>
            <a:r>
              <a:t/>
            </a:r>
            <a:endParaRPr sz="500"/>
          </a:p>
          <a:p>
            <a:pPr indent="0" lvl="0" marL="0" rtl="0" algn="l">
              <a:spcBef>
                <a:spcPts val="0"/>
              </a:spcBef>
              <a:spcAft>
                <a:spcPts val="0"/>
              </a:spcAft>
              <a:buClr>
                <a:schemeClr val="dk1"/>
              </a:buClr>
              <a:buSzPts val="1100"/>
              <a:buFont typeface="Arial"/>
              <a:buNone/>
            </a:pPr>
            <a:r>
              <a:rPr lang="en-US" sz="500"/>
              <a:t>‌</a:t>
            </a:r>
            <a:endParaRPr sz="500"/>
          </a:p>
          <a:p>
            <a:pPr indent="0" lvl="0" marL="0" rtl="0" algn="l">
              <a:spcBef>
                <a:spcPts val="0"/>
              </a:spcBef>
              <a:spcAft>
                <a:spcPts val="0"/>
              </a:spcAft>
              <a:buNone/>
            </a:pPr>
            <a:r>
              <a:t/>
            </a:r>
            <a:endParaRPr sz="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0"/>
          <p:cNvSpPr txBox="1"/>
          <p:nvPr>
            <p:ph type="title"/>
          </p:nvPr>
        </p:nvSpPr>
        <p:spPr>
          <a:xfrm>
            <a:off x="609600" y="762000"/>
            <a:ext cx="7924800" cy="685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Main Reference Work</a:t>
            </a:r>
            <a:endParaRPr/>
          </a:p>
        </p:txBody>
      </p:sp>
      <p:sp>
        <p:nvSpPr>
          <p:cNvPr id="97" name="Google Shape;97;p10"/>
          <p:cNvSpPr txBox="1"/>
          <p:nvPr>
            <p:ph idx="1" type="body"/>
          </p:nvPr>
        </p:nvSpPr>
        <p:spPr>
          <a:xfrm>
            <a:off x="609600" y="1606750"/>
            <a:ext cx="7924800" cy="38862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1800"/>
              </a:spcBef>
              <a:spcAft>
                <a:spcPts val="0"/>
              </a:spcAft>
              <a:buClr>
                <a:schemeClr val="dk1"/>
              </a:buClr>
              <a:buSzPts val="1100"/>
              <a:buFont typeface="Arial"/>
              <a:buNone/>
            </a:pPr>
            <a:r>
              <a:rPr b="1" lang="en-US" sz="1850">
                <a:solidFill>
                  <a:srgbClr val="24292F"/>
                </a:solidFill>
                <a:highlight>
                  <a:srgbClr val="FFFFFF"/>
                </a:highlight>
              </a:rPr>
              <a:t>SinGAN: Learning a Generative Model from a Single Natural Image</a:t>
            </a:r>
            <a:endParaRPr b="1" sz="1850">
              <a:solidFill>
                <a:srgbClr val="24292F"/>
              </a:solidFill>
              <a:highlight>
                <a:srgbClr val="FFFFFF"/>
              </a:highlight>
            </a:endParaRPr>
          </a:p>
          <a:p>
            <a:pPr indent="0" lvl="0" marL="0" rtl="0" algn="l">
              <a:lnSpc>
                <a:spcPct val="125000"/>
              </a:lnSpc>
              <a:spcBef>
                <a:spcPts val="1800"/>
              </a:spcBef>
              <a:spcAft>
                <a:spcPts val="0"/>
              </a:spcAft>
              <a:buClr>
                <a:schemeClr val="dk1"/>
              </a:buClr>
              <a:buSzPts val="1100"/>
              <a:buFont typeface="Arial"/>
              <a:buNone/>
            </a:pPr>
            <a:r>
              <a:rPr b="1" lang="en-US" sz="1400">
                <a:solidFill>
                  <a:srgbClr val="24292F"/>
                </a:solidFill>
                <a:highlight>
                  <a:srgbClr val="FFFFFF"/>
                </a:highlight>
              </a:rPr>
              <a:t>ICCV 2019 Best paper award (Marr prize)</a:t>
            </a:r>
            <a:endParaRPr b="1" sz="1400">
              <a:solidFill>
                <a:srgbClr val="24292F"/>
              </a:solidFill>
              <a:highlight>
                <a:srgbClr val="FFFFFF"/>
              </a:highlight>
            </a:endParaRPr>
          </a:p>
          <a:p>
            <a:pPr indent="-190500" lvl="0" marL="342900" rtl="0" algn="l">
              <a:spcBef>
                <a:spcPts val="1200"/>
              </a:spcBef>
              <a:spcAft>
                <a:spcPts val="0"/>
              </a:spcAft>
              <a:buSzPts val="2400"/>
              <a:buNone/>
            </a:pPr>
            <a:r>
              <a:t/>
            </a:r>
            <a:endParaRPr/>
          </a:p>
        </p:txBody>
      </p:sp>
      <p:sp>
        <p:nvSpPr>
          <p:cNvPr id="98" name="Google Shape;98;p10"/>
          <p:cNvSpPr txBox="1"/>
          <p:nvPr>
            <p:ph idx="11" type="ftr"/>
          </p:nvPr>
        </p:nvSpPr>
        <p:spPr>
          <a:xfrm>
            <a:off x="625475" y="0"/>
            <a:ext cx="51054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SinGAN</a:t>
            </a:r>
            <a:endParaRPr/>
          </a:p>
        </p:txBody>
      </p:sp>
      <p:sp>
        <p:nvSpPr>
          <p:cNvPr id="99" name="Google Shape;99;p10"/>
          <p:cNvSpPr txBox="1"/>
          <p:nvPr>
            <p:ph idx="10" type="dt"/>
          </p:nvPr>
        </p:nvSpPr>
        <p:spPr>
          <a:xfrm>
            <a:off x="7023100" y="0"/>
            <a:ext cx="1066800" cy="3048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r>
              <a:rPr lang="en-US"/>
              <a:t>8/4/2022</a:t>
            </a:r>
            <a:endParaRPr/>
          </a:p>
        </p:txBody>
      </p:sp>
      <p:sp>
        <p:nvSpPr>
          <p:cNvPr id="100" name="Google Shape;100;p10"/>
          <p:cNvSpPr txBox="1"/>
          <p:nvPr>
            <p:ph idx="12" type="sldNum"/>
          </p:nvPr>
        </p:nvSpPr>
        <p:spPr>
          <a:xfrm>
            <a:off x="8289925" y="0"/>
            <a:ext cx="854075" cy="304800"/>
          </a:xfrm>
          <a:prstGeom prst="rect">
            <a:avLst/>
          </a:prstGeom>
          <a:noFill/>
          <a:ln>
            <a:noFill/>
          </a:ln>
        </p:spPr>
        <p:txBody>
          <a:bodyPr anchorCtr="0" anchor="ctr" bIns="4570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01" name="Google Shape;101;p10"/>
          <p:cNvSpPr txBox="1"/>
          <p:nvPr/>
        </p:nvSpPr>
        <p:spPr>
          <a:xfrm>
            <a:off x="609775" y="5833425"/>
            <a:ext cx="79248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000"/>
              <a:t>Shaham, T., Dekel, T., Research, G., &amp; Michaeli, T. (n.d.). SinGAN: Learning a Generative Model from a Single Natural Image. Retrieved August 10, 2022, from https://openaccess.thecvf.com/content_ICCV_2019/papers/Shaham_SinGAN_Learning_a_Generative_Model_From_a_Single_Natural_Image_ICCV_2019_paper.pdf</a:t>
            </a:r>
            <a:endParaRPr sz="1000"/>
          </a:p>
          <a:p>
            <a:pPr indent="0" lvl="0" marL="0" rtl="0" algn="l">
              <a:spcBef>
                <a:spcPts val="0"/>
              </a:spcBef>
              <a:spcAft>
                <a:spcPts val="0"/>
              </a:spcAft>
              <a:buClr>
                <a:schemeClr val="dk1"/>
              </a:buClr>
              <a:buSzPts val="1100"/>
              <a:buFont typeface="Arial"/>
              <a:buNone/>
            </a:pPr>
            <a:r>
              <a:t/>
            </a:r>
            <a:endParaRPr sz="500"/>
          </a:p>
          <a:p>
            <a:pPr indent="0" lvl="0" marL="0" rtl="0" algn="l">
              <a:spcBef>
                <a:spcPts val="0"/>
              </a:spcBef>
              <a:spcAft>
                <a:spcPts val="0"/>
              </a:spcAft>
              <a:buClr>
                <a:schemeClr val="dk1"/>
              </a:buClr>
              <a:buSzPts val="1100"/>
              <a:buFont typeface="Arial"/>
              <a:buNone/>
            </a:pPr>
            <a:r>
              <a:rPr lang="en-US" sz="500"/>
              <a:t>‌</a:t>
            </a:r>
            <a:endParaRPr sz="500"/>
          </a:p>
          <a:p>
            <a:pPr indent="0" lvl="0" marL="0" rtl="0" algn="l">
              <a:spcBef>
                <a:spcPts val="0"/>
              </a:spcBef>
              <a:spcAft>
                <a:spcPts val="0"/>
              </a:spcAft>
              <a:buNone/>
            </a:pPr>
            <a:r>
              <a:t/>
            </a:r>
            <a:endParaRPr sz="500"/>
          </a:p>
        </p:txBody>
      </p:sp>
      <p:pic>
        <p:nvPicPr>
          <p:cNvPr id="102" name="Google Shape;102;p10"/>
          <p:cNvPicPr preferRelativeResize="0"/>
          <p:nvPr/>
        </p:nvPicPr>
        <p:blipFill>
          <a:blip r:embed="rId3">
            <a:alphaModFix/>
          </a:blip>
          <a:stretch>
            <a:fillRect/>
          </a:stretch>
        </p:blipFill>
        <p:spPr>
          <a:xfrm>
            <a:off x="2226151" y="3053513"/>
            <a:ext cx="6715148" cy="1895100"/>
          </a:xfrm>
          <a:prstGeom prst="rect">
            <a:avLst/>
          </a:prstGeom>
          <a:noFill/>
          <a:ln>
            <a:noFill/>
          </a:ln>
        </p:spPr>
      </p:pic>
      <p:pic>
        <p:nvPicPr>
          <p:cNvPr id="103" name="Google Shape;103;p10"/>
          <p:cNvPicPr preferRelativeResize="0"/>
          <p:nvPr/>
        </p:nvPicPr>
        <p:blipFill>
          <a:blip r:embed="rId4">
            <a:alphaModFix/>
          </a:blip>
          <a:stretch>
            <a:fillRect/>
          </a:stretch>
        </p:blipFill>
        <p:spPr>
          <a:xfrm>
            <a:off x="305549" y="3014335"/>
            <a:ext cx="1697075" cy="197347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1"/>
          <p:cNvSpPr txBox="1"/>
          <p:nvPr>
            <p:ph type="title"/>
          </p:nvPr>
        </p:nvSpPr>
        <p:spPr>
          <a:xfrm>
            <a:off x="539552" y="620688"/>
            <a:ext cx="7924800" cy="685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r>
              <a:rPr lang="en-US"/>
              <a:t>Method</a:t>
            </a:r>
            <a:endParaRPr/>
          </a:p>
        </p:txBody>
      </p:sp>
      <p:sp>
        <p:nvSpPr>
          <p:cNvPr id="110" name="Google Shape;110;p11"/>
          <p:cNvSpPr txBox="1"/>
          <p:nvPr>
            <p:ph idx="11" type="ftr"/>
          </p:nvPr>
        </p:nvSpPr>
        <p:spPr>
          <a:xfrm>
            <a:off x="625475" y="0"/>
            <a:ext cx="51054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SinGAN</a:t>
            </a:r>
            <a:endParaRPr/>
          </a:p>
        </p:txBody>
      </p:sp>
      <p:sp>
        <p:nvSpPr>
          <p:cNvPr id="111" name="Google Shape;111;p11"/>
          <p:cNvSpPr txBox="1"/>
          <p:nvPr>
            <p:ph idx="10" type="dt"/>
          </p:nvPr>
        </p:nvSpPr>
        <p:spPr>
          <a:xfrm>
            <a:off x="7023100" y="0"/>
            <a:ext cx="1066800" cy="3048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r>
              <a:rPr lang="en-US"/>
              <a:t>8/4/2022</a:t>
            </a:r>
            <a:endParaRPr/>
          </a:p>
        </p:txBody>
      </p:sp>
      <p:sp>
        <p:nvSpPr>
          <p:cNvPr id="112" name="Google Shape;112;p11"/>
          <p:cNvSpPr txBox="1"/>
          <p:nvPr>
            <p:ph idx="12" type="sldNum"/>
          </p:nvPr>
        </p:nvSpPr>
        <p:spPr>
          <a:xfrm>
            <a:off x="8289925" y="0"/>
            <a:ext cx="854075" cy="304800"/>
          </a:xfrm>
          <a:prstGeom prst="rect">
            <a:avLst/>
          </a:prstGeom>
          <a:noFill/>
          <a:ln>
            <a:noFill/>
          </a:ln>
        </p:spPr>
        <p:txBody>
          <a:bodyPr anchorCtr="0" anchor="ctr" bIns="4570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13" name="Google Shape;113;p11"/>
          <p:cNvSpPr txBox="1"/>
          <p:nvPr/>
        </p:nvSpPr>
        <p:spPr>
          <a:xfrm>
            <a:off x="463624" y="1637184"/>
            <a:ext cx="8284840" cy="4024064"/>
          </a:xfrm>
          <a:prstGeom prst="rect">
            <a:avLst/>
          </a:prstGeom>
          <a:noFill/>
          <a:ln>
            <a:noFill/>
          </a:ln>
        </p:spPr>
        <p:txBody>
          <a:bodyPr anchorCtr="0" anchor="t" bIns="45700" lIns="91425" spcFirstLastPara="1" rIns="91425" wrap="square" tIns="45700">
            <a:noAutofit/>
          </a:bodyPr>
          <a:lstStyle/>
          <a:p>
            <a:pPr indent="-381000" lvl="0" marL="457200" marR="0" rtl="0" algn="l">
              <a:lnSpc>
                <a:spcPct val="200000"/>
              </a:lnSpc>
              <a:spcBef>
                <a:spcPts val="0"/>
              </a:spcBef>
              <a:spcAft>
                <a:spcPts val="0"/>
              </a:spcAft>
              <a:buClr>
                <a:schemeClr val="dk1"/>
              </a:buClr>
              <a:buSzPts val="2400"/>
              <a:buFont typeface="Arial"/>
              <a:buChar char="●"/>
            </a:pPr>
            <a:r>
              <a:rPr lang="en-US" sz="2400">
                <a:solidFill>
                  <a:schemeClr val="dk1"/>
                </a:solidFill>
              </a:rPr>
              <a:t>Only one training image</a:t>
            </a:r>
            <a:endParaRPr sz="2400">
              <a:solidFill>
                <a:schemeClr val="dk1"/>
              </a:solidFill>
            </a:endParaRPr>
          </a:p>
          <a:p>
            <a:pPr indent="-381000" lvl="0" marL="457200" marR="0" rtl="0" algn="l">
              <a:lnSpc>
                <a:spcPct val="200000"/>
              </a:lnSpc>
              <a:spcBef>
                <a:spcPts val="0"/>
              </a:spcBef>
              <a:spcAft>
                <a:spcPts val="0"/>
              </a:spcAft>
              <a:buClr>
                <a:schemeClr val="dk1"/>
              </a:buClr>
              <a:buSzPts val="2400"/>
              <a:buChar char="●"/>
            </a:pPr>
            <a:r>
              <a:rPr lang="en-US" sz="2400">
                <a:solidFill>
                  <a:schemeClr val="dk1"/>
                </a:solidFill>
              </a:rPr>
              <a:t>Detect distribution of patches in a single image</a:t>
            </a:r>
            <a:endParaRPr sz="2400">
              <a:solidFill>
                <a:schemeClr val="dk1"/>
              </a:solidFill>
            </a:endParaRPr>
          </a:p>
          <a:p>
            <a:pPr indent="-381000" lvl="0" marL="457200" marR="0" rtl="0" algn="l">
              <a:lnSpc>
                <a:spcPct val="200000"/>
              </a:lnSpc>
              <a:spcBef>
                <a:spcPts val="0"/>
              </a:spcBef>
              <a:spcAft>
                <a:spcPts val="0"/>
              </a:spcAft>
              <a:buClr>
                <a:schemeClr val="dk1"/>
              </a:buClr>
              <a:buSzPts val="2400"/>
              <a:buChar char="●"/>
            </a:pPr>
            <a:r>
              <a:rPr lang="en-US" sz="2400">
                <a:solidFill>
                  <a:schemeClr val="dk1"/>
                </a:solidFill>
              </a:rPr>
              <a:t>Uses different scales of a single image</a:t>
            </a:r>
            <a:endParaRPr sz="2400">
              <a:solidFill>
                <a:schemeClr val="dk1"/>
              </a:solidFill>
            </a:endParaRPr>
          </a:p>
          <a:p>
            <a:pPr indent="-190500" lvl="0" marL="342900" marR="0" rtl="0" algn="l">
              <a:spcBef>
                <a:spcPts val="480"/>
              </a:spcBef>
              <a:spcAft>
                <a:spcPts val="0"/>
              </a:spcAft>
              <a:buClr>
                <a:srgbClr val="CC0000"/>
              </a:buClr>
              <a:buSzPts val="2400"/>
              <a:buFont typeface="Noto Sans Symbols"/>
              <a:buNone/>
            </a:pPr>
            <a:r>
              <a:t/>
            </a:r>
            <a:endParaRPr sz="2400">
              <a:solidFill>
                <a:schemeClr val="dk1"/>
              </a:solidFill>
              <a:latin typeface="Arial"/>
              <a:ea typeface="Arial"/>
              <a:cs typeface="Arial"/>
              <a:sym typeface="Arial"/>
            </a:endParaRPr>
          </a:p>
        </p:txBody>
      </p:sp>
      <p:pic>
        <p:nvPicPr>
          <p:cNvPr id="114" name="Google Shape;114;p11"/>
          <p:cNvPicPr preferRelativeResize="0"/>
          <p:nvPr/>
        </p:nvPicPr>
        <p:blipFill>
          <a:blip r:embed="rId3">
            <a:alphaModFix/>
          </a:blip>
          <a:stretch>
            <a:fillRect/>
          </a:stretch>
        </p:blipFill>
        <p:spPr>
          <a:xfrm>
            <a:off x="880350" y="4012948"/>
            <a:ext cx="323850" cy="238125"/>
          </a:xfrm>
          <a:prstGeom prst="rect">
            <a:avLst/>
          </a:prstGeom>
          <a:noFill/>
          <a:ln>
            <a:noFill/>
          </a:ln>
        </p:spPr>
      </p:pic>
      <p:pic>
        <p:nvPicPr>
          <p:cNvPr id="115" name="Google Shape;115;p11"/>
          <p:cNvPicPr preferRelativeResize="0"/>
          <p:nvPr/>
        </p:nvPicPr>
        <p:blipFill>
          <a:blip r:embed="rId4">
            <a:alphaModFix/>
          </a:blip>
          <a:stretch>
            <a:fillRect/>
          </a:stretch>
        </p:blipFill>
        <p:spPr>
          <a:xfrm>
            <a:off x="1646600" y="3974848"/>
            <a:ext cx="409575" cy="314325"/>
          </a:xfrm>
          <a:prstGeom prst="rect">
            <a:avLst/>
          </a:prstGeom>
          <a:noFill/>
          <a:ln>
            <a:noFill/>
          </a:ln>
        </p:spPr>
      </p:pic>
      <p:pic>
        <p:nvPicPr>
          <p:cNvPr id="116" name="Google Shape;116;p11"/>
          <p:cNvPicPr preferRelativeResize="0"/>
          <p:nvPr/>
        </p:nvPicPr>
        <p:blipFill>
          <a:blip r:embed="rId5">
            <a:alphaModFix/>
          </a:blip>
          <a:stretch>
            <a:fillRect/>
          </a:stretch>
        </p:blipFill>
        <p:spPr>
          <a:xfrm>
            <a:off x="2604425" y="3931986"/>
            <a:ext cx="533400" cy="400050"/>
          </a:xfrm>
          <a:prstGeom prst="rect">
            <a:avLst/>
          </a:prstGeom>
          <a:noFill/>
          <a:ln>
            <a:noFill/>
          </a:ln>
        </p:spPr>
      </p:pic>
      <p:pic>
        <p:nvPicPr>
          <p:cNvPr id="117" name="Google Shape;117;p11"/>
          <p:cNvPicPr preferRelativeResize="0"/>
          <p:nvPr/>
        </p:nvPicPr>
        <p:blipFill>
          <a:blip r:embed="rId6">
            <a:alphaModFix/>
          </a:blip>
          <a:stretch>
            <a:fillRect/>
          </a:stretch>
        </p:blipFill>
        <p:spPr>
          <a:xfrm>
            <a:off x="3686075" y="3874823"/>
            <a:ext cx="676275" cy="514350"/>
          </a:xfrm>
          <a:prstGeom prst="rect">
            <a:avLst/>
          </a:prstGeom>
          <a:noFill/>
          <a:ln>
            <a:noFill/>
          </a:ln>
        </p:spPr>
      </p:pic>
      <p:pic>
        <p:nvPicPr>
          <p:cNvPr id="118" name="Google Shape;118;p11"/>
          <p:cNvPicPr preferRelativeResize="0"/>
          <p:nvPr/>
        </p:nvPicPr>
        <p:blipFill>
          <a:blip r:embed="rId7">
            <a:alphaModFix/>
          </a:blip>
          <a:stretch>
            <a:fillRect/>
          </a:stretch>
        </p:blipFill>
        <p:spPr>
          <a:xfrm>
            <a:off x="4864100" y="3803398"/>
            <a:ext cx="866775" cy="657225"/>
          </a:xfrm>
          <a:prstGeom prst="rect">
            <a:avLst/>
          </a:prstGeom>
          <a:noFill/>
          <a:ln>
            <a:noFill/>
          </a:ln>
        </p:spPr>
      </p:pic>
      <p:pic>
        <p:nvPicPr>
          <p:cNvPr id="119" name="Google Shape;119;p11"/>
          <p:cNvPicPr preferRelativeResize="0"/>
          <p:nvPr/>
        </p:nvPicPr>
        <p:blipFill>
          <a:blip r:embed="rId8">
            <a:alphaModFix/>
          </a:blip>
          <a:stretch>
            <a:fillRect/>
          </a:stretch>
        </p:blipFill>
        <p:spPr>
          <a:xfrm>
            <a:off x="6232625" y="3712911"/>
            <a:ext cx="1114425" cy="838200"/>
          </a:xfrm>
          <a:prstGeom prst="rect">
            <a:avLst/>
          </a:prstGeom>
          <a:noFill/>
          <a:ln>
            <a:noFill/>
          </a:ln>
        </p:spPr>
      </p:pic>
      <p:pic>
        <p:nvPicPr>
          <p:cNvPr id="120" name="Google Shape;120;p11"/>
          <p:cNvPicPr preferRelativeResize="0"/>
          <p:nvPr/>
        </p:nvPicPr>
        <p:blipFill>
          <a:blip r:embed="rId9">
            <a:alphaModFix/>
          </a:blip>
          <a:stretch>
            <a:fillRect/>
          </a:stretch>
        </p:blipFill>
        <p:spPr>
          <a:xfrm>
            <a:off x="5040725" y="5147711"/>
            <a:ext cx="1191900" cy="891952"/>
          </a:xfrm>
          <a:prstGeom prst="rect">
            <a:avLst/>
          </a:prstGeom>
          <a:noFill/>
          <a:ln>
            <a:noFill/>
          </a:ln>
        </p:spPr>
      </p:pic>
      <p:pic>
        <p:nvPicPr>
          <p:cNvPr id="121" name="Google Shape;121;p11"/>
          <p:cNvPicPr preferRelativeResize="0"/>
          <p:nvPr/>
        </p:nvPicPr>
        <p:blipFill>
          <a:blip r:embed="rId10">
            <a:alphaModFix/>
          </a:blip>
          <a:stretch>
            <a:fillRect/>
          </a:stretch>
        </p:blipFill>
        <p:spPr>
          <a:xfrm>
            <a:off x="1847738" y="4903100"/>
            <a:ext cx="1838325" cy="1381125"/>
          </a:xfrm>
          <a:prstGeom prst="rect">
            <a:avLst/>
          </a:prstGeom>
          <a:noFill/>
          <a:ln>
            <a:noFill/>
          </a:ln>
        </p:spPr>
      </p:pic>
      <p:cxnSp>
        <p:nvCxnSpPr>
          <p:cNvPr id="122" name="Google Shape;122;p11"/>
          <p:cNvCxnSpPr>
            <a:stCxn id="119" idx="2"/>
            <a:endCxn id="120" idx="3"/>
          </p:cNvCxnSpPr>
          <p:nvPr/>
        </p:nvCxnSpPr>
        <p:spPr>
          <a:xfrm rot="5400000">
            <a:off x="5990038" y="4793811"/>
            <a:ext cx="1042500" cy="557100"/>
          </a:xfrm>
          <a:prstGeom prst="curvedConnector2">
            <a:avLst/>
          </a:prstGeom>
          <a:noFill/>
          <a:ln cap="flat" cmpd="sng" w="28575">
            <a:solidFill>
              <a:schemeClr val="dk2"/>
            </a:solidFill>
            <a:prstDash val="solid"/>
            <a:round/>
            <a:headEnd len="med" w="med" type="none"/>
            <a:tailEnd len="med" w="med" type="triangle"/>
          </a:ln>
        </p:spPr>
      </p:cxnSp>
      <p:cxnSp>
        <p:nvCxnSpPr>
          <p:cNvPr id="123" name="Google Shape;123;p11"/>
          <p:cNvCxnSpPr>
            <a:stCxn id="120" idx="1"/>
            <a:endCxn id="121" idx="3"/>
          </p:cNvCxnSpPr>
          <p:nvPr/>
        </p:nvCxnSpPr>
        <p:spPr>
          <a:xfrm flipH="1">
            <a:off x="3685925" y="5593686"/>
            <a:ext cx="1354800" cy="600"/>
          </a:xfrm>
          <a:prstGeom prst="curvedConnector3">
            <a:avLst>
              <a:gd fmla="val 49995" name="adj1"/>
            </a:avLst>
          </a:prstGeom>
          <a:noFill/>
          <a:ln cap="flat" cmpd="sng" w="28575">
            <a:solidFill>
              <a:schemeClr val="dk2"/>
            </a:solidFill>
            <a:prstDash val="solid"/>
            <a:round/>
            <a:headEnd len="med" w="med" type="none"/>
            <a:tailEnd len="med" w="med" type="triangle"/>
          </a:ln>
        </p:spPr>
      </p:cxnSp>
      <p:cxnSp>
        <p:nvCxnSpPr>
          <p:cNvPr id="124" name="Google Shape;124;p11"/>
          <p:cNvCxnSpPr>
            <a:stCxn id="114" idx="3"/>
            <a:endCxn id="115" idx="1"/>
          </p:cNvCxnSpPr>
          <p:nvPr/>
        </p:nvCxnSpPr>
        <p:spPr>
          <a:xfrm>
            <a:off x="1204200" y="4132011"/>
            <a:ext cx="442500" cy="600"/>
          </a:xfrm>
          <a:prstGeom prst="curvedConnector3">
            <a:avLst>
              <a:gd fmla="val 49989" name="adj1"/>
            </a:avLst>
          </a:prstGeom>
          <a:noFill/>
          <a:ln cap="flat" cmpd="sng" w="9525">
            <a:solidFill>
              <a:schemeClr val="dk2"/>
            </a:solidFill>
            <a:prstDash val="solid"/>
            <a:round/>
            <a:headEnd len="med" w="med" type="none"/>
            <a:tailEnd len="med" w="med" type="triangle"/>
          </a:ln>
        </p:spPr>
      </p:cxnSp>
      <p:cxnSp>
        <p:nvCxnSpPr>
          <p:cNvPr id="125" name="Google Shape;125;p11"/>
          <p:cNvCxnSpPr>
            <a:stCxn id="115" idx="3"/>
            <a:endCxn id="116" idx="1"/>
          </p:cNvCxnSpPr>
          <p:nvPr/>
        </p:nvCxnSpPr>
        <p:spPr>
          <a:xfrm>
            <a:off x="2056175" y="4132011"/>
            <a:ext cx="548400" cy="600"/>
          </a:xfrm>
          <a:prstGeom prst="curvedConnector3">
            <a:avLst>
              <a:gd fmla="val 49986" name="adj1"/>
            </a:avLst>
          </a:prstGeom>
          <a:noFill/>
          <a:ln cap="flat" cmpd="sng" w="9525">
            <a:solidFill>
              <a:schemeClr val="dk2"/>
            </a:solidFill>
            <a:prstDash val="solid"/>
            <a:round/>
            <a:headEnd len="med" w="med" type="none"/>
            <a:tailEnd len="med" w="med" type="triangle"/>
          </a:ln>
        </p:spPr>
      </p:cxnSp>
      <p:cxnSp>
        <p:nvCxnSpPr>
          <p:cNvPr id="126" name="Google Shape;126;p11"/>
          <p:cNvCxnSpPr>
            <a:stCxn id="116" idx="3"/>
            <a:endCxn id="117" idx="1"/>
          </p:cNvCxnSpPr>
          <p:nvPr/>
        </p:nvCxnSpPr>
        <p:spPr>
          <a:xfrm>
            <a:off x="3137825" y="4132011"/>
            <a:ext cx="548400" cy="600"/>
          </a:xfrm>
          <a:prstGeom prst="curvedConnector3">
            <a:avLst>
              <a:gd fmla="val 49986" name="adj1"/>
            </a:avLst>
          </a:prstGeom>
          <a:noFill/>
          <a:ln cap="flat" cmpd="sng" w="9525">
            <a:solidFill>
              <a:schemeClr val="dk2"/>
            </a:solidFill>
            <a:prstDash val="solid"/>
            <a:round/>
            <a:headEnd len="med" w="med" type="none"/>
            <a:tailEnd len="med" w="med" type="triangle"/>
          </a:ln>
        </p:spPr>
      </p:cxnSp>
      <p:cxnSp>
        <p:nvCxnSpPr>
          <p:cNvPr id="127" name="Google Shape;127;p11"/>
          <p:cNvCxnSpPr>
            <a:stCxn id="117" idx="3"/>
            <a:endCxn id="118" idx="1"/>
          </p:cNvCxnSpPr>
          <p:nvPr/>
        </p:nvCxnSpPr>
        <p:spPr>
          <a:xfrm>
            <a:off x="4362350" y="4131998"/>
            <a:ext cx="501900" cy="600"/>
          </a:xfrm>
          <a:prstGeom prst="curvedConnector3">
            <a:avLst>
              <a:gd fmla="val 49985" name="adj1"/>
            </a:avLst>
          </a:prstGeom>
          <a:noFill/>
          <a:ln cap="flat" cmpd="sng" w="9525">
            <a:solidFill>
              <a:schemeClr val="dk2"/>
            </a:solidFill>
            <a:prstDash val="solid"/>
            <a:round/>
            <a:headEnd len="med" w="med" type="none"/>
            <a:tailEnd len="med" w="med" type="triangle"/>
          </a:ln>
        </p:spPr>
      </p:cxnSp>
      <p:cxnSp>
        <p:nvCxnSpPr>
          <p:cNvPr id="128" name="Google Shape;128;p11"/>
          <p:cNvCxnSpPr>
            <a:stCxn id="118" idx="3"/>
            <a:endCxn id="119" idx="1"/>
          </p:cNvCxnSpPr>
          <p:nvPr/>
        </p:nvCxnSpPr>
        <p:spPr>
          <a:xfrm>
            <a:off x="5730875" y="4132011"/>
            <a:ext cx="501900" cy="600"/>
          </a:xfrm>
          <a:prstGeom prst="curvedConnector3">
            <a:avLst>
              <a:gd fmla="val 49985" name="adj1"/>
            </a:avLst>
          </a:prstGeom>
          <a:noFill/>
          <a:ln cap="flat" cmpd="sng" w="9525">
            <a:solidFill>
              <a:schemeClr val="dk2"/>
            </a:solidFill>
            <a:prstDash val="solid"/>
            <a:round/>
            <a:headEnd len="med" w="med" type="none"/>
            <a:tailEnd len="med" w="med" type="triangle"/>
          </a:ln>
        </p:spPr>
      </p:cxnSp>
      <p:sp>
        <p:nvSpPr>
          <p:cNvPr id="129" name="Google Shape;129;p11"/>
          <p:cNvSpPr txBox="1"/>
          <p:nvPr/>
        </p:nvSpPr>
        <p:spPr>
          <a:xfrm>
            <a:off x="2164675" y="6284225"/>
            <a:ext cx="734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Real Scale</a:t>
            </a:r>
            <a:endParaRPr/>
          </a:p>
        </p:txBody>
      </p:sp>
      <p:sp>
        <p:nvSpPr>
          <p:cNvPr id="130" name="Google Shape;130;p11"/>
          <p:cNvSpPr txBox="1"/>
          <p:nvPr/>
        </p:nvSpPr>
        <p:spPr>
          <a:xfrm>
            <a:off x="3868600" y="6161075"/>
            <a:ext cx="5285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chemeClr val="dk1"/>
                </a:solidFill>
              </a:rPr>
              <a:t>Tamar Rott Shaham, Tali Dekel, and Tomer Michaeli. Singan: Learning a generative model from a single natural image. In </a:t>
            </a:r>
            <a:r>
              <a:rPr i="1" lang="en-US" sz="1000">
                <a:solidFill>
                  <a:schemeClr val="dk1"/>
                </a:solidFill>
              </a:rPr>
              <a:t>Computer Vision (ICCV)</a:t>
            </a:r>
            <a:r>
              <a:rPr lang="en-US" sz="1000">
                <a:solidFill>
                  <a:schemeClr val="dk1"/>
                </a:solidFill>
              </a:rPr>
              <a:t>, </a:t>
            </a:r>
            <a:r>
              <a:rPr i="1" lang="en-US" sz="1000">
                <a:solidFill>
                  <a:schemeClr val="dk1"/>
                </a:solidFill>
              </a:rPr>
              <a:t>IEEE International Conference on</a:t>
            </a:r>
            <a:r>
              <a:rPr lang="en-US" sz="1000">
                <a:solidFill>
                  <a:schemeClr val="dk1"/>
                </a:solidFill>
              </a:rPr>
              <a:t>, 2019.</a:t>
            </a:r>
            <a:endParaRPr sz="10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2"/>
          <p:cNvSpPr txBox="1"/>
          <p:nvPr>
            <p:ph type="title"/>
          </p:nvPr>
        </p:nvSpPr>
        <p:spPr>
          <a:xfrm>
            <a:off x="539552" y="620688"/>
            <a:ext cx="7924800" cy="685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Architecture</a:t>
            </a:r>
            <a:endParaRPr/>
          </a:p>
        </p:txBody>
      </p:sp>
      <p:sp>
        <p:nvSpPr>
          <p:cNvPr id="137" name="Google Shape;137;p12"/>
          <p:cNvSpPr txBox="1"/>
          <p:nvPr>
            <p:ph idx="11" type="ftr"/>
          </p:nvPr>
        </p:nvSpPr>
        <p:spPr>
          <a:xfrm>
            <a:off x="625475" y="0"/>
            <a:ext cx="51054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SinGAN</a:t>
            </a:r>
            <a:endParaRPr/>
          </a:p>
        </p:txBody>
      </p:sp>
      <p:sp>
        <p:nvSpPr>
          <p:cNvPr id="138" name="Google Shape;138;p12"/>
          <p:cNvSpPr txBox="1"/>
          <p:nvPr>
            <p:ph idx="10" type="dt"/>
          </p:nvPr>
        </p:nvSpPr>
        <p:spPr>
          <a:xfrm>
            <a:off x="7023100" y="0"/>
            <a:ext cx="1066800" cy="304800"/>
          </a:xfrm>
          <a:prstGeom prst="rect">
            <a:avLst/>
          </a:prstGeom>
          <a:noFill/>
          <a:ln>
            <a:noFill/>
          </a:ln>
        </p:spPr>
        <p:txBody>
          <a:bodyPr anchorCtr="0" anchor="ctr" bIns="45700" lIns="0" spcFirstLastPara="1" rIns="0" wrap="square" tIns="45700">
            <a:noAutofit/>
          </a:bodyPr>
          <a:lstStyle/>
          <a:p>
            <a:pPr indent="0" lvl="0" marL="0" rtl="0" algn="r">
              <a:spcBef>
                <a:spcPts val="0"/>
              </a:spcBef>
              <a:spcAft>
                <a:spcPts val="0"/>
              </a:spcAft>
              <a:buNone/>
            </a:pPr>
            <a:r>
              <a:rPr lang="en-US"/>
              <a:t>8/4/2022</a:t>
            </a:r>
            <a:endParaRPr/>
          </a:p>
        </p:txBody>
      </p:sp>
      <p:sp>
        <p:nvSpPr>
          <p:cNvPr id="139" name="Google Shape;139;p12"/>
          <p:cNvSpPr txBox="1"/>
          <p:nvPr>
            <p:ph idx="12" type="sldNum"/>
          </p:nvPr>
        </p:nvSpPr>
        <p:spPr>
          <a:xfrm>
            <a:off x="8289925" y="0"/>
            <a:ext cx="854075" cy="304800"/>
          </a:xfrm>
          <a:prstGeom prst="rect">
            <a:avLst/>
          </a:prstGeom>
          <a:noFill/>
          <a:ln>
            <a:noFill/>
          </a:ln>
        </p:spPr>
        <p:txBody>
          <a:bodyPr anchorCtr="0" anchor="ctr" bIns="45700" lIns="0" spcFirstLastPara="1" rIns="0"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40" name="Google Shape;140;p12"/>
          <p:cNvSpPr txBox="1"/>
          <p:nvPr/>
        </p:nvSpPr>
        <p:spPr>
          <a:xfrm>
            <a:off x="463624" y="1637184"/>
            <a:ext cx="8284840" cy="402406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rPr>
              <a:t>Multi-scale </a:t>
            </a:r>
            <a:r>
              <a:rPr lang="en-US" sz="2400">
                <a:solidFill>
                  <a:schemeClr val="dk1"/>
                </a:solidFill>
                <a:latin typeface="Arial"/>
                <a:ea typeface="Arial"/>
                <a:cs typeface="Arial"/>
                <a:sym typeface="Arial"/>
              </a:rPr>
              <a:t>Pipeline</a:t>
            </a:r>
            <a:endParaRPr/>
          </a:p>
        </p:txBody>
      </p:sp>
      <p:pic>
        <p:nvPicPr>
          <p:cNvPr id="141" name="Google Shape;141;p12"/>
          <p:cNvPicPr preferRelativeResize="0"/>
          <p:nvPr/>
        </p:nvPicPr>
        <p:blipFill>
          <a:blip r:embed="rId3">
            <a:alphaModFix/>
          </a:blip>
          <a:stretch>
            <a:fillRect/>
          </a:stretch>
        </p:blipFill>
        <p:spPr>
          <a:xfrm>
            <a:off x="253588" y="2049725"/>
            <a:ext cx="8704924" cy="4127900"/>
          </a:xfrm>
          <a:prstGeom prst="rect">
            <a:avLst/>
          </a:prstGeom>
          <a:noFill/>
          <a:ln>
            <a:noFill/>
          </a:ln>
        </p:spPr>
      </p:pic>
      <p:sp>
        <p:nvSpPr>
          <p:cNvPr id="142" name="Google Shape;142;p12"/>
          <p:cNvSpPr txBox="1"/>
          <p:nvPr/>
        </p:nvSpPr>
        <p:spPr>
          <a:xfrm>
            <a:off x="330525" y="6303900"/>
            <a:ext cx="8995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dk1"/>
                </a:solidFill>
              </a:rPr>
              <a:t>Tamar Rott Shaham, Tali Dekel, and Tomer Michaeli. Singan: Learning a generative model from a single natural image. In </a:t>
            </a:r>
            <a:r>
              <a:rPr i="1" lang="en-US" sz="1200">
                <a:solidFill>
                  <a:schemeClr val="dk1"/>
                </a:solidFill>
              </a:rPr>
              <a:t>Computer Vision (ICCV)</a:t>
            </a:r>
            <a:r>
              <a:rPr lang="en-US" sz="1200">
                <a:solidFill>
                  <a:schemeClr val="dk1"/>
                </a:solidFill>
              </a:rPr>
              <a:t>, </a:t>
            </a:r>
            <a:r>
              <a:rPr i="1" lang="en-US" sz="1200">
                <a:solidFill>
                  <a:schemeClr val="dk1"/>
                </a:solidFill>
              </a:rPr>
              <a:t>IEEE International Conference on</a:t>
            </a:r>
            <a:r>
              <a:rPr lang="en-US" sz="1200">
                <a:solidFill>
                  <a:schemeClr val="dk1"/>
                </a:solidFill>
              </a:rPr>
              <a:t>, 2019.</a:t>
            </a:r>
            <a:endParaRPr sz="12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3"/>
          <p:cNvSpPr txBox="1"/>
          <p:nvPr>
            <p:ph type="title"/>
          </p:nvPr>
        </p:nvSpPr>
        <p:spPr>
          <a:xfrm>
            <a:off x="609600" y="762000"/>
            <a:ext cx="7924800" cy="68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Architecture Details</a:t>
            </a:r>
            <a:endParaRPr/>
          </a:p>
        </p:txBody>
      </p:sp>
      <p:sp>
        <p:nvSpPr>
          <p:cNvPr id="149" name="Google Shape;149;p13"/>
          <p:cNvSpPr txBox="1"/>
          <p:nvPr>
            <p:ph idx="1" type="body"/>
          </p:nvPr>
        </p:nvSpPr>
        <p:spPr>
          <a:xfrm>
            <a:off x="609600" y="1828800"/>
            <a:ext cx="7924800" cy="4252500"/>
          </a:xfrm>
          <a:prstGeom prst="rect">
            <a:avLst/>
          </a:prstGeom>
        </p:spPr>
        <p:txBody>
          <a:bodyPr anchorCtr="0" anchor="t" bIns="45700" lIns="91425" spcFirstLastPara="1" rIns="91425" wrap="square" tIns="45700">
            <a:noAutofit/>
          </a:bodyPr>
          <a:lstStyle/>
          <a:p>
            <a:pPr indent="-381000" lvl="0" marL="457200" rtl="0" algn="l">
              <a:lnSpc>
                <a:spcPct val="200000"/>
              </a:lnSpc>
              <a:spcBef>
                <a:spcPts val="0"/>
              </a:spcBef>
              <a:spcAft>
                <a:spcPts val="0"/>
              </a:spcAft>
              <a:buClr>
                <a:schemeClr val="dk1"/>
              </a:buClr>
              <a:buSzPts val="2400"/>
              <a:buFont typeface="Arial"/>
              <a:buChar char="●"/>
            </a:pPr>
            <a:r>
              <a:rPr lang="en-US"/>
              <a:t>Patch-GANs (Markovian discriminator)</a:t>
            </a:r>
            <a:endParaRPr/>
          </a:p>
          <a:p>
            <a:pPr indent="-317500" lvl="0" marL="457200" rtl="0" algn="l">
              <a:lnSpc>
                <a:spcPct val="200000"/>
              </a:lnSpc>
              <a:spcBef>
                <a:spcPts val="0"/>
              </a:spcBef>
              <a:spcAft>
                <a:spcPts val="0"/>
              </a:spcAft>
              <a:buClr>
                <a:schemeClr val="dk1"/>
              </a:buClr>
              <a:buSzPts val="1400"/>
              <a:buFont typeface="Arial"/>
              <a:buChar char="●"/>
            </a:pPr>
            <a:r>
              <a:rPr lang="en-US"/>
              <a:t>Fully convolutional net</a:t>
            </a:r>
            <a:endParaRPr/>
          </a:p>
          <a:p>
            <a:pPr indent="-317500" lvl="0" marL="457200" rtl="0" algn="l">
              <a:lnSpc>
                <a:spcPct val="200000"/>
              </a:lnSpc>
              <a:spcBef>
                <a:spcPts val="0"/>
              </a:spcBef>
              <a:spcAft>
                <a:spcPts val="0"/>
              </a:spcAft>
              <a:buClr>
                <a:schemeClr val="dk1"/>
              </a:buClr>
              <a:buSzPts val="1400"/>
              <a:buFont typeface="Arial"/>
              <a:buChar char="●"/>
            </a:pPr>
            <a:r>
              <a:rPr lang="en-US"/>
              <a:t>3x3 kernels</a:t>
            </a:r>
            <a:endParaRPr/>
          </a:p>
          <a:p>
            <a:pPr indent="-317500" lvl="0" marL="457200" rtl="0" algn="l">
              <a:lnSpc>
                <a:spcPct val="200000"/>
              </a:lnSpc>
              <a:spcBef>
                <a:spcPts val="0"/>
              </a:spcBef>
              <a:spcAft>
                <a:spcPts val="0"/>
              </a:spcAft>
              <a:buClr>
                <a:schemeClr val="dk1"/>
              </a:buClr>
              <a:buSzPts val="1400"/>
              <a:buFont typeface="Arial"/>
              <a:buChar char="●"/>
            </a:pPr>
            <a:r>
              <a:rPr lang="en-US"/>
              <a:t>Start with 32 kernels, number increases every 4 scales</a:t>
            </a:r>
            <a:endParaRPr/>
          </a:p>
          <a:p>
            <a:pPr indent="-317500" lvl="0" marL="457200" rtl="0" algn="l">
              <a:lnSpc>
                <a:spcPct val="200000"/>
              </a:lnSpc>
              <a:spcBef>
                <a:spcPts val="0"/>
              </a:spcBef>
              <a:spcAft>
                <a:spcPts val="0"/>
              </a:spcAft>
              <a:buClr>
                <a:schemeClr val="dk1"/>
              </a:buClr>
              <a:buSzPts val="1400"/>
              <a:buFont typeface="Arial"/>
              <a:buChar char="●"/>
            </a:pPr>
            <a:r>
              <a:rPr lang="en-US"/>
              <a:t>LeakyReLU</a:t>
            </a:r>
            <a:endParaRPr/>
          </a:p>
        </p:txBody>
      </p:sp>
      <p:sp>
        <p:nvSpPr>
          <p:cNvPr id="150" name="Google Shape;150;p13"/>
          <p:cNvSpPr txBox="1"/>
          <p:nvPr>
            <p:ph idx="12" type="sldNum"/>
          </p:nvPr>
        </p:nvSpPr>
        <p:spPr>
          <a:xfrm>
            <a:off x="8289925" y="0"/>
            <a:ext cx="854100" cy="304800"/>
          </a:xfrm>
          <a:prstGeom prst="rect">
            <a:avLst/>
          </a:prstGeom>
        </p:spPr>
        <p:txBody>
          <a:bodyPr anchorCtr="0" anchor="ctr" bIns="45700" lIns="0" spcFirstLastPara="1" rIns="0"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151" name="Google Shape;151;p13"/>
          <p:cNvSpPr txBox="1"/>
          <p:nvPr/>
        </p:nvSpPr>
        <p:spPr>
          <a:xfrm>
            <a:off x="609600" y="6242400"/>
            <a:ext cx="7924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chemeClr val="dk1"/>
                </a:solidFill>
              </a:rPr>
              <a:t>Tamar Rott Shaham, Tali Dekel, and Tomer Michaeli. Singan: Learning a generative model from a single natural image. In </a:t>
            </a:r>
            <a:r>
              <a:rPr i="1" lang="en-US" sz="1000">
                <a:solidFill>
                  <a:schemeClr val="dk1"/>
                </a:solidFill>
              </a:rPr>
              <a:t>Computer Vision (ICCV)</a:t>
            </a:r>
            <a:r>
              <a:rPr lang="en-US" sz="1000">
                <a:solidFill>
                  <a:schemeClr val="dk1"/>
                </a:solidFill>
              </a:rPr>
              <a:t>, </a:t>
            </a:r>
            <a:r>
              <a:rPr i="1" lang="en-US" sz="1000">
                <a:solidFill>
                  <a:schemeClr val="dk1"/>
                </a:solidFill>
              </a:rPr>
              <a:t>IEEE International Conference on</a:t>
            </a:r>
            <a:r>
              <a:rPr lang="en-US" sz="1000">
                <a:solidFill>
                  <a:schemeClr val="dk1"/>
                </a:solidFill>
              </a:rPr>
              <a:t>, 2019.</a:t>
            </a:r>
            <a:endParaRPr sz="10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